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4" r:id="rId3"/>
    <p:sldId id="283" r:id="rId4"/>
    <p:sldId id="282" r:id="rId5"/>
    <p:sldId id="284" r:id="rId6"/>
    <p:sldId id="285" r:id="rId7"/>
    <p:sldId id="286" r:id="rId8"/>
    <p:sldId id="280" r:id="rId9"/>
    <p:sldId id="281" r:id="rId10"/>
    <p:sldId id="290" r:id="rId11"/>
    <p:sldId id="288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48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05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44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5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15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10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13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3120-3DD6-46DE-948E-80257C449F3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33C4-C179-423F-A09C-B5526B214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75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69.png"/><Relationship Id="rId18" Type="http://schemas.openxmlformats.org/officeDocument/2006/relationships/image" Target="../media/image108.png"/><Relationship Id="rId3" Type="http://schemas.openxmlformats.org/officeDocument/2006/relationships/image" Target="../media/image98.png"/><Relationship Id="rId21" Type="http://schemas.openxmlformats.org/officeDocument/2006/relationships/image" Target="../media/image111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7.png"/><Relationship Id="rId25" Type="http://schemas.openxmlformats.org/officeDocument/2006/relationships/image" Target="../media/image72.png"/><Relationship Id="rId2" Type="http://schemas.openxmlformats.org/officeDocument/2006/relationships/image" Target="../media/image97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03.png"/><Relationship Id="rId24" Type="http://schemas.openxmlformats.org/officeDocument/2006/relationships/image" Target="../media/image114.png"/><Relationship Id="rId5" Type="http://schemas.openxmlformats.org/officeDocument/2006/relationships/image" Target="../media/image3.jpe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4" Type="http://schemas.openxmlformats.org/officeDocument/2006/relationships/image" Target="../media/image2.jpeg"/><Relationship Id="rId9" Type="http://schemas.openxmlformats.org/officeDocument/2006/relationships/image" Target="../media/image101.png"/><Relationship Id="rId14" Type="http://schemas.openxmlformats.org/officeDocument/2006/relationships/image" Target="../media/image35.png"/><Relationship Id="rId22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2.jpeg"/><Relationship Id="rId21" Type="http://schemas.openxmlformats.org/officeDocument/2006/relationships/image" Target="../media/image128.png"/><Relationship Id="rId7" Type="http://schemas.openxmlformats.org/officeDocument/2006/relationships/image" Target="../media/image99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15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23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3.jpe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10.png"/><Relationship Id="rId26" Type="http://schemas.openxmlformats.org/officeDocument/2006/relationships/image" Target="../media/image23.png"/><Relationship Id="rId3" Type="http://schemas.openxmlformats.org/officeDocument/2006/relationships/image" Target="../media/image26.png"/><Relationship Id="rId21" Type="http://schemas.openxmlformats.org/officeDocument/2006/relationships/image" Target="../media/image6.png"/><Relationship Id="rId7" Type="http://schemas.openxmlformats.org/officeDocument/2006/relationships/image" Target="../media/image3.jpeg"/><Relationship Id="rId12" Type="http://schemas.openxmlformats.org/officeDocument/2006/relationships/image" Target="../media/image15.png"/><Relationship Id="rId17" Type="http://schemas.openxmlformats.org/officeDocument/2006/relationships/image" Target="../media/image32.png"/><Relationship Id="rId25" Type="http://schemas.openxmlformats.org/officeDocument/2006/relationships/image" Target="../media/image34.png"/><Relationship Id="rId2" Type="http://schemas.openxmlformats.org/officeDocument/2006/relationships/image" Target="../media/image25.png"/><Relationship Id="rId16" Type="http://schemas.openxmlformats.org/officeDocument/2006/relationships/image" Target="../media/image31.png"/><Relationship Id="rId20" Type="http://schemas.openxmlformats.org/officeDocument/2006/relationships/image" Target="../media/image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14.png"/><Relationship Id="rId24" Type="http://schemas.openxmlformats.org/officeDocument/2006/relationships/image" Target="../media/image9.png"/><Relationship Id="rId5" Type="http://schemas.openxmlformats.org/officeDocument/2006/relationships/image" Target="../media/image28.png"/><Relationship Id="rId15" Type="http://schemas.openxmlformats.org/officeDocument/2006/relationships/image" Target="../media/image30.png"/><Relationship Id="rId23" Type="http://schemas.openxmlformats.org/officeDocument/2006/relationships/image" Target="../media/image33.png"/><Relationship Id="rId28" Type="http://schemas.openxmlformats.org/officeDocument/2006/relationships/image" Target="../media/image36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Relationship Id="rId14" Type="http://schemas.openxmlformats.org/officeDocument/2006/relationships/image" Target="../media/image29.png"/><Relationship Id="rId22" Type="http://schemas.openxmlformats.org/officeDocument/2006/relationships/image" Target="../media/image11.png"/><Relationship Id="rId27" Type="http://schemas.openxmlformats.org/officeDocument/2006/relationships/image" Target="../media/image35.png"/><Relationship Id="rId30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18" Type="http://schemas.openxmlformats.org/officeDocument/2006/relationships/image" Target="../media/image42.png"/><Relationship Id="rId3" Type="http://schemas.openxmlformats.org/officeDocument/2006/relationships/image" Target="../media/image38.png"/><Relationship Id="rId21" Type="http://schemas.openxmlformats.org/officeDocument/2006/relationships/image" Target="../media/image24.png"/><Relationship Id="rId7" Type="http://schemas.openxmlformats.org/officeDocument/2006/relationships/image" Target="../media/image3.jpeg"/><Relationship Id="rId12" Type="http://schemas.openxmlformats.org/officeDocument/2006/relationships/image" Target="../media/image16.png"/><Relationship Id="rId17" Type="http://schemas.openxmlformats.org/officeDocument/2006/relationships/image" Target="../media/image41.png"/><Relationship Id="rId2" Type="http://schemas.openxmlformats.org/officeDocument/2006/relationships/image" Target="../media/image37.png"/><Relationship Id="rId16" Type="http://schemas.openxmlformats.org/officeDocument/2006/relationships/image" Target="../media/image4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15.png"/><Relationship Id="rId5" Type="http://schemas.openxmlformats.org/officeDocument/2006/relationships/image" Target="../media/image39.png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19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6.png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26" Type="http://schemas.openxmlformats.org/officeDocument/2006/relationships/image" Target="../media/image4.png"/><Relationship Id="rId3" Type="http://schemas.openxmlformats.org/officeDocument/2006/relationships/image" Target="../media/image45.png"/><Relationship Id="rId21" Type="http://schemas.openxmlformats.org/officeDocument/2006/relationships/image" Target="../media/image14.png"/><Relationship Id="rId7" Type="http://schemas.openxmlformats.org/officeDocument/2006/relationships/image" Target="../media/image3.jpeg"/><Relationship Id="rId12" Type="http://schemas.openxmlformats.org/officeDocument/2006/relationships/image" Target="../media/image50.png"/><Relationship Id="rId17" Type="http://schemas.openxmlformats.org/officeDocument/2006/relationships/image" Target="../media/image5.png"/><Relationship Id="rId25" Type="http://schemas.openxmlformats.org/officeDocument/2006/relationships/image" Target="../media/image24.png"/><Relationship Id="rId2" Type="http://schemas.openxmlformats.org/officeDocument/2006/relationships/image" Target="../media/image44.png"/><Relationship Id="rId16" Type="http://schemas.openxmlformats.org/officeDocument/2006/relationships/image" Target="../media/image1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49.png"/><Relationship Id="rId24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15.png"/><Relationship Id="rId23" Type="http://schemas.openxmlformats.org/officeDocument/2006/relationships/image" Target="../media/image51.png"/><Relationship Id="rId10" Type="http://schemas.openxmlformats.org/officeDocument/2006/relationships/image" Target="../media/image48.png"/><Relationship Id="rId19" Type="http://schemas.openxmlformats.org/officeDocument/2006/relationships/image" Target="../media/image29.png"/><Relationship Id="rId4" Type="http://schemas.openxmlformats.org/officeDocument/2006/relationships/image" Target="../media/image46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3.png"/><Relationship Id="rId18" Type="http://schemas.openxmlformats.org/officeDocument/2006/relationships/image" Target="../media/image23.png"/><Relationship Id="rId3" Type="http://schemas.openxmlformats.org/officeDocument/2006/relationships/image" Target="../media/image2.jpe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2.png"/><Relationship Id="rId16" Type="http://schemas.openxmlformats.org/officeDocument/2006/relationships/image" Target="../media/image56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29.png"/><Relationship Id="rId15" Type="http://schemas.openxmlformats.org/officeDocument/2006/relationships/image" Target="../media/image55.png"/><Relationship Id="rId10" Type="http://schemas.openxmlformats.org/officeDocument/2006/relationships/image" Target="../media/image16.png"/><Relationship Id="rId19" Type="http://schemas.openxmlformats.org/officeDocument/2006/relationships/image" Target="../media/image51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Relationship Id="rId14" Type="http://schemas.openxmlformats.org/officeDocument/2006/relationships/image" Target="../media/image54.png"/><Relationship Id="rId2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7.png"/><Relationship Id="rId18" Type="http://schemas.openxmlformats.org/officeDocument/2006/relationships/image" Target="../media/image37.png"/><Relationship Id="rId26" Type="http://schemas.openxmlformats.org/officeDocument/2006/relationships/image" Target="../media/image4.png"/><Relationship Id="rId3" Type="http://schemas.openxmlformats.org/officeDocument/2006/relationships/image" Target="../media/image39.png"/><Relationship Id="rId21" Type="http://schemas.openxmlformats.org/officeDocument/2006/relationships/image" Target="../media/image62.png"/><Relationship Id="rId7" Type="http://schemas.openxmlformats.org/officeDocument/2006/relationships/image" Target="../media/image29.png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5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60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52.png"/><Relationship Id="rId5" Type="http://schemas.openxmlformats.org/officeDocument/2006/relationships/image" Target="../media/image3.jpeg"/><Relationship Id="rId15" Type="http://schemas.openxmlformats.org/officeDocument/2006/relationships/image" Target="../media/image59.png"/><Relationship Id="rId23" Type="http://schemas.openxmlformats.org/officeDocument/2006/relationships/image" Target="../media/image51.png"/><Relationship Id="rId10" Type="http://schemas.openxmlformats.org/officeDocument/2006/relationships/image" Target="../media/image15.png"/><Relationship Id="rId19" Type="http://schemas.openxmlformats.org/officeDocument/2006/relationships/image" Target="../media/image38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Relationship Id="rId14" Type="http://schemas.openxmlformats.org/officeDocument/2006/relationships/image" Target="../media/image58.png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35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3.jpeg"/><Relationship Id="rId15" Type="http://schemas.openxmlformats.org/officeDocument/2006/relationships/image" Target="../media/image72.pn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68.pn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1.png"/><Relationship Id="rId3" Type="http://schemas.openxmlformats.org/officeDocument/2006/relationships/image" Target="../media/image3.jpeg"/><Relationship Id="rId21" Type="http://schemas.openxmlformats.org/officeDocument/2006/relationships/image" Target="../media/image88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68.png"/><Relationship Id="rId33" Type="http://schemas.openxmlformats.org/officeDocument/2006/relationships/image" Target="../media/image72.png"/><Relationship Id="rId2" Type="http://schemas.openxmlformats.org/officeDocument/2006/relationships/image" Target="../media/image2.jpe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8.png"/><Relationship Id="rId24" Type="http://schemas.openxmlformats.org/officeDocument/2006/relationships/image" Target="../media/image67.png"/><Relationship Id="rId32" Type="http://schemas.openxmlformats.org/officeDocument/2006/relationships/image" Target="../media/image96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5.png"/><Relationship Id="rId4" Type="http://schemas.openxmlformats.org/officeDocument/2006/relationships/image" Target="../media/image23.png"/><Relationship Id="rId9" Type="http://schemas.openxmlformats.org/officeDocument/2006/relationships/image" Target="../media/image6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70.png"/><Relationship Id="rId30" Type="http://schemas.openxmlformats.org/officeDocument/2006/relationships/image" Target="../media/image94.png"/><Relationship Id="rId8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23" y="1824802"/>
            <a:ext cx="9889704" cy="320839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3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03" y="5231286"/>
            <a:ext cx="1176502" cy="71923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77" y="2402388"/>
            <a:ext cx="888601" cy="13510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sp>
        <p:nvSpPr>
          <p:cNvPr id="36" name="角丸四角形吹き出し 35"/>
          <p:cNvSpPr/>
          <p:nvPr/>
        </p:nvSpPr>
        <p:spPr>
          <a:xfrm>
            <a:off x="5851470" y="229802"/>
            <a:ext cx="4381718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910306" y="316656"/>
            <a:ext cx="4331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衛生対策アイテムを用意することが定着化し、</a:t>
            </a:r>
            <a:endParaRPr kumimoji="1" lang="en-US" altLang="ja-JP" sz="1400" dirty="0"/>
          </a:p>
          <a:p>
            <a:r>
              <a:rPr lang="ja-JP" altLang="en-US" sz="1400" dirty="0"/>
              <a:t>企業ロゴを名入れするなど差別化が発生しています。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まだまだ必要な衛生対策アイテム。</a:t>
            </a:r>
            <a:endParaRPr lang="en-US" altLang="ja-JP" sz="1400" dirty="0"/>
          </a:p>
          <a:p>
            <a:r>
              <a:rPr lang="ja-JP" altLang="en-US" sz="1400" dirty="0"/>
              <a:t>名入れしたものを配布・設置することで、</a:t>
            </a:r>
            <a:endParaRPr lang="en-US" altLang="ja-JP" sz="1400" dirty="0"/>
          </a:p>
          <a:p>
            <a:r>
              <a:rPr lang="ja-JP" altLang="en-US" sz="1400" dirty="0"/>
              <a:t>企業</a:t>
            </a:r>
            <a:r>
              <a:rPr lang="en-US" altLang="ja-JP" sz="1400" dirty="0"/>
              <a:t>PR</a:t>
            </a:r>
            <a:r>
              <a:rPr lang="ja-JP" altLang="en-US" sz="1400" dirty="0"/>
              <a:t>としての役割も果たしています。</a:t>
            </a:r>
            <a:endParaRPr kumimoji="1" lang="ja-JP" altLang="en-US" sz="1400" dirty="0"/>
          </a:p>
        </p:txBody>
      </p:sp>
      <p:graphicFrame>
        <p:nvGraphicFramePr>
          <p:cNvPr id="87" name="表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0025"/>
              </p:ext>
            </p:extLst>
          </p:nvPr>
        </p:nvGraphicFramePr>
        <p:xfrm>
          <a:off x="765289" y="6148111"/>
          <a:ext cx="3380239" cy="65682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6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しっかり除菌ウェットティッシュ</a:t>
                      </a:r>
                      <a:endParaRPr kumimoji="1" lang="ja-JP" altLang="en-US" sz="9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150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288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8" name="表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52163"/>
              </p:ext>
            </p:extLst>
          </p:nvPr>
        </p:nvGraphicFramePr>
        <p:xfrm>
          <a:off x="4575666" y="6148111"/>
          <a:ext cx="3215373" cy="65682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2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latin typeface="游ゴシック" panose="020B0400000000000000" pitchFamily="50" charset="-128"/>
                          <a:ea typeface="+mn-ea"/>
                        </a:rPr>
                        <a:t>抗菌マスクケース</a:t>
                      </a:r>
                      <a:endParaRPr kumimoji="1" lang="ja-JP" altLang="en-US" sz="900" b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200~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" name="テキスト ボックス 90"/>
          <p:cNvSpPr txBox="1"/>
          <p:nvPr/>
        </p:nvSpPr>
        <p:spPr>
          <a:xfrm>
            <a:off x="4408464" y="4620450"/>
            <a:ext cx="30123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 smtClean="0">
                <a:latin typeface="+mn-ea"/>
              </a:rPr>
              <a:t>抗菌機能付のマスクケース　不織布マスク</a:t>
            </a:r>
            <a:r>
              <a:rPr lang="en-US" altLang="ja-JP" sz="800" u="sng" dirty="0" smtClean="0">
                <a:latin typeface="+mn-ea"/>
              </a:rPr>
              <a:t>3</a:t>
            </a:r>
            <a:r>
              <a:rPr lang="ja-JP" altLang="en-US" sz="800" u="sng" dirty="0" smtClean="0">
                <a:latin typeface="+mn-ea"/>
              </a:rPr>
              <a:t>枚が収納目安です</a:t>
            </a:r>
            <a:endParaRPr lang="en-US" altLang="ja-JP" sz="800" u="sng" dirty="0">
              <a:latin typeface="+mn-ea"/>
            </a:endParaRPr>
          </a:p>
        </p:txBody>
      </p:sp>
      <p:graphicFrame>
        <p:nvGraphicFramePr>
          <p:cNvPr id="92" name="表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9708"/>
              </p:ext>
            </p:extLst>
          </p:nvPr>
        </p:nvGraphicFramePr>
        <p:xfrm>
          <a:off x="8332059" y="6145426"/>
          <a:ext cx="3321182" cy="65682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5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シールドグラス　ブルーライトカット付き</a:t>
                      </a:r>
                      <a:endParaRPr kumimoji="1" lang="ja-JP" altLang="en-US" sz="900" b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980</a:t>
                      </a: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4" name="テキスト ボックス 93"/>
          <p:cNvSpPr txBox="1"/>
          <p:nvPr/>
        </p:nvSpPr>
        <p:spPr>
          <a:xfrm>
            <a:off x="8218841" y="4633146"/>
            <a:ext cx="3672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 smtClean="0">
                <a:latin typeface="+mn-ea"/>
              </a:rPr>
              <a:t>飛沫や花粉から</a:t>
            </a:r>
            <a:r>
              <a:rPr lang="ja-JP" altLang="en-US" sz="800" u="sng" dirty="0">
                <a:latin typeface="+mn-ea"/>
              </a:rPr>
              <a:t>目</a:t>
            </a:r>
            <a:r>
              <a:rPr lang="ja-JP" altLang="en-US" sz="800" u="sng" dirty="0" smtClean="0">
                <a:latin typeface="+mn-ea"/>
              </a:rPr>
              <a:t>を守るシールド付</a:t>
            </a:r>
            <a:r>
              <a:rPr lang="ja-JP" altLang="en-US" sz="800" u="sng" dirty="0">
                <a:latin typeface="+mn-ea"/>
              </a:rPr>
              <a:t>　</a:t>
            </a:r>
            <a:r>
              <a:rPr lang="ja-JP" altLang="en-US" sz="800" u="sng" dirty="0" smtClean="0">
                <a:latin typeface="+mn-ea"/>
              </a:rPr>
              <a:t>巾着とクロスがセットになっています</a:t>
            </a:r>
            <a:endParaRPr lang="en-US" altLang="ja-JP" sz="800" u="sng" dirty="0">
              <a:latin typeface="+mn-ea"/>
            </a:endParaRPr>
          </a:p>
        </p:txBody>
      </p:sp>
      <p:graphicFrame>
        <p:nvGraphicFramePr>
          <p:cNvPr id="95" name="表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60303"/>
              </p:ext>
            </p:extLst>
          </p:nvPr>
        </p:nvGraphicFramePr>
        <p:xfrm>
          <a:off x="840999" y="3784848"/>
          <a:ext cx="3215373" cy="79398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2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しっかり除菌アルコールスプレー　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10ml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本セット</a:t>
                      </a:r>
                      <a:endParaRPr kumimoji="1" lang="ja-JP" altLang="en-US" sz="9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本あたり）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1,200~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" name="テキスト ボックス 97"/>
          <p:cNvSpPr txBox="1"/>
          <p:nvPr/>
        </p:nvSpPr>
        <p:spPr>
          <a:xfrm>
            <a:off x="697068" y="2154477"/>
            <a:ext cx="2262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 smtClean="0">
                <a:latin typeface="+mn-ea"/>
              </a:rPr>
              <a:t>バラマキにもおすすめ　携帯用</a:t>
            </a:r>
            <a:r>
              <a:rPr lang="en-US" altLang="ja-JP" sz="800" u="sng" dirty="0" smtClean="0">
                <a:latin typeface="+mn-ea"/>
              </a:rPr>
              <a:t>10ml</a:t>
            </a:r>
            <a:r>
              <a:rPr lang="ja-JP" altLang="en-US" sz="800" u="sng" dirty="0" smtClean="0">
                <a:latin typeface="+mn-ea"/>
              </a:rPr>
              <a:t>スプレー</a:t>
            </a:r>
            <a:endParaRPr lang="en-US" altLang="ja-JP" sz="800" u="sng" dirty="0">
              <a:latin typeface="+mn-ea"/>
            </a:endParaRPr>
          </a:p>
        </p:txBody>
      </p:sp>
      <p:graphicFrame>
        <p:nvGraphicFramePr>
          <p:cNvPr id="99" name="表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59920"/>
              </p:ext>
            </p:extLst>
          </p:nvPr>
        </p:nvGraphicFramePr>
        <p:xfrm>
          <a:off x="4575666" y="3784848"/>
          <a:ext cx="3174535" cy="79398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16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しっかり除菌アルコールスプレー　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100ml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</a:t>
                      </a:r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本セット</a:t>
                      </a:r>
                      <a:endParaRPr kumimoji="1" lang="ja-JP" altLang="en-US" sz="900" b="0" dirty="0">
                        <a:latin typeface="游ゴシック" panose="020B0400000000000000" pitchFamily="50" charset="-128"/>
                        <a:ea typeface="+mn-ea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580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円（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本あたり）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1,020~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" name="テキスト ボックス 99"/>
          <p:cNvSpPr txBox="1"/>
          <p:nvPr/>
        </p:nvSpPr>
        <p:spPr>
          <a:xfrm>
            <a:off x="4492481" y="2138856"/>
            <a:ext cx="31406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 smtClean="0">
                <a:latin typeface="+mn-ea"/>
              </a:rPr>
              <a:t>店舗やオフィスでの社員用備品にもおすすめの</a:t>
            </a:r>
            <a:r>
              <a:rPr lang="en-US" altLang="ja-JP" sz="800" u="sng" dirty="0" smtClean="0">
                <a:latin typeface="+mn-ea"/>
              </a:rPr>
              <a:t>100ml</a:t>
            </a:r>
            <a:r>
              <a:rPr lang="ja-JP" altLang="en-US" sz="800" u="sng" dirty="0" smtClean="0">
                <a:latin typeface="+mn-ea"/>
              </a:rPr>
              <a:t>タイプです</a:t>
            </a:r>
            <a:endParaRPr lang="en-US" altLang="ja-JP" sz="800" u="sng" dirty="0">
              <a:latin typeface="+mn-ea"/>
            </a:endParaRPr>
          </a:p>
        </p:txBody>
      </p:sp>
      <p:graphicFrame>
        <p:nvGraphicFramePr>
          <p:cNvPr id="109" name="表 108">
            <a:extLst>
              <a:ext uri="{FF2B5EF4-FFF2-40B4-BE49-F238E27FC236}">
                <a16:creationId xmlns:a16="http://schemas.microsoft.com/office/drawing/2014/main" id="{C1FF2498-1F65-4634-A793-737D68B77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87637"/>
              </p:ext>
            </p:extLst>
          </p:nvPr>
        </p:nvGraphicFramePr>
        <p:xfrm>
          <a:off x="8279848" y="3777697"/>
          <a:ext cx="3614834" cy="79398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92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しっかり除菌アルコールスプレー　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500ml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本セット</a:t>
                      </a:r>
                      <a:endParaRPr kumimoji="1" lang="ja-JP" altLang="en-US" sz="900" b="0" dirty="0">
                        <a:latin typeface="游ゴシック" panose="020B0400000000000000" pitchFamily="50" charset="-128"/>
                        <a:ea typeface="+mn-ea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1,100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円（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本あたり）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5F15B0A-09E4-4AE0-8EE6-45E8A6DE6C72}"/>
              </a:ext>
            </a:extLst>
          </p:cNvPr>
          <p:cNvSpPr txBox="1"/>
          <p:nvPr/>
        </p:nvSpPr>
        <p:spPr>
          <a:xfrm>
            <a:off x="8194760" y="2142878"/>
            <a:ext cx="30572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 smtClean="0">
                <a:latin typeface="+mn-ea"/>
              </a:rPr>
              <a:t>エントランスでの除菌対策に便利なプッシュポンプタイプです</a:t>
            </a:r>
            <a:endParaRPr lang="en-US" altLang="ja-JP" sz="800" u="sng" dirty="0">
              <a:latin typeface="+mn-ea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49947CBD-C214-427D-8E19-A28F56ABBC3E}"/>
              </a:ext>
            </a:extLst>
          </p:cNvPr>
          <p:cNvSpPr txBox="1"/>
          <p:nvPr/>
        </p:nvSpPr>
        <p:spPr>
          <a:xfrm>
            <a:off x="744167" y="4610759"/>
            <a:ext cx="28520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 smtClean="0">
                <a:latin typeface="+mn-ea"/>
              </a:rPr>
              <a:t>ドアノブやデスクなどふき取り除菌に便利なアイテムです</a:t>
            </a:r>
            <a:endParaRPr lang="en-US" altLang="ja-JP" sz="800" u="sng" dirty="0">
              <a:latin typeface="+mn-ea"/>
            </a:endParaRPr>
          </a:p>
        </p:txBody>
      </p:sp>
      <p:sp>
        <p:nvSpPr>
          <p:cNvPr id="120" name="テキスト ボックス 18"/>
          <p:cNvSpPr txBox="1"/>
          <p:nvPr/>
        </p:nvSpPr>
        <p:spPr>
          <a:xfrm>
            <a:off x="322788" y="868425"/>
            <a:ext cx="431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ea typeface="メイリオ" panose="020B0604030504040204" pitchFamily="50" charset="-128"/>
              </a:rPr>
              <a:t>「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企業備品・店舗ノベルティ」</a:t>
            </a:r>
            <a:endParaRPr kumimoji="1"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765" y="2403372"/>
            <a:ext cx="927637" cy="129558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5035" y="3443203"/>
            <a:ext cx="754493" cy="21267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261" y="3438885"/>
            <a:ext cx="769478" cy="22135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722" y="2312162"/>
            <a:ext cx="712977" cy="141078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1648" y="3442175"/>
            <a:ext cx="820735" cy="23610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149" y="5681575"/>
            <a:ext cx="708441" cy="214975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2481" y="4846382"/>
            <a:ext cx="1359690" cy="1143738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4511" y="4892208"/>
            <a:ext cx="950905" cy="97397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2533" y="5314045"/>
            <a:ext cx="699616" cy="461341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8256" y="5803241"/>
            <a:ext cx="632705" cy="244918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8570782" y="5219765"/>
            <a:ext cx="732578" cy="108477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08809" y="5418251"/>
            <a:ext cx="438202" cy="517875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2220" y="5841833"/>
            <a:ext cx="572440" cy="17860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22543" y="5129984"/>
            <a:ext cx="461001" cy="645402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79392" y="4910613"/>
            <a:ext cx="1111584" cy="431350"/>
          </a:xfrm>
          <a:prstGeom prst="rect">
            <a:avLst/>
          </a:prstGeom>
        </p:spPr>
      </p:pic>
      <p:sp>
        <p:nvSpPr>
          <p:cNvPr id="74" name="楕円 73"/>
          <p:cNvSpPr/>
          <p:nvPr/>
        </p:nvSpPr>
        <p:spPr>
          <a:xfrm>
            <a:off x="659042" y="1228690"/>
            <a:ext cx="1603489" cy="5651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5" name="楕円 74"/>
          <p:cNvSpPr/>
          <p:nvPr/>
        </p:nvSpPr>
        <p:spPr>
          <a:xfrm>
            <a:off x="2666783" y="1243714"/>
            <a:ext cx="1603489" cy="548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975380" y="191548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対応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ロット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164732" y="148564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1"/>
                </a:solidFill>
              </a:rPr>
              <a:t>2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週間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44547" y="1312233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</a:rPr>
              <a:t>最低ロット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5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個～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024232" y="127939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最短納期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47" name="図形 46"/>
          <p:cNvSpPr/>
          <p:nvPr/>
        </p:nvSpPr>
        <p:spPr>
          <a:xfrm rot="560954">
            <a:off x="1350115" y="2676000"/>
            <a:ext cx="553290" cy="53665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4297" y="2702626"/>
            <a:ext cx="159342" cy="1029780"/>
          </a:xfrm>
          <a:prstGeom prst="rect">
            <a:avLst/>
          </a:prstGeom>
        </p:spPr>
      </p:pic>
      <p:sp>
        <p:nvSpPr>
          <p:cNvPr id="49" name="図形 48"/>
          <p:cNvSpPr/>
          <p:nvPr/>
        </p:nvSpPr>
        <p:spPr>
          <a:xfrm rot="560954">
            <a:off x="5386108" y="2676001"/>
            <a:ext cx="553290" cy="53665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50" name="図形 49"/>
          <p:cNvSpPr/>
          <p:nvPr/>
        </p:nvSpPr>
        <p:spPr>
          <a:xfrm rot="560954">
            <a:off x="9054003" y="2621418"/>
            <a:ext cx="553290" cy="53665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37429" y="2586383"/>
            <a:ext cx="382161" cy="11345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23608" y="2541612"/>
            <a:ext cx="538308" cy="1173511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3C48A19-DAD3-4B5F-9912-705A7435E5B6}"/>
              </a:ext>
            </a:extLst>
          </p:cNvPr>
          <p:cNvSpPr txBox="1"/>
          <p:nvPr/>
        </p:nvSpPr>
        <p:spPr>
          <a:xfrm>
            <a:off x="3408197" y="1906607"/>
            <a:ext cx="55563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u="sng" dirty="0">
                <a:solidFill>
                  <a:srgbClr val="FF0000"/>
                </a:solidFill>
                <a:latin typeface="+mn-ea"/>
              </a:rPr>
              <a:t>【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印刷加工に</a:t>
            </a:r>
            <a:r>
              <a:rPr lang="ja-JP" altLang="en-US" sz="800" b="1" u="sng" dirty="0" smtClean="0">
                <a:solidFill>
                  <a:srgbClr val="FF0000"/>
                </a:solidFill>
                <a:latin typeface="+mn-ea"/>
              </a:rPr>
              <a:t>は加工費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他、版代等がかかります</a:t>
            </a:r>
            <a:r>
              <a:rPr lang="ja-JP" altLang="en-US" sz="800" b="1" u="sng" dirty="0" smtClean="0">
                <a:solidFill>
                  <a:srgbClr val="FF0000"/>
                </a:solidFill>
                <a:latin typeface="+mn-ea"/>
              </a:rPr>
              <a:t>。詳しく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800" b="1" u="sng" dirty="0">
                <a:solidFill>
                  <a:srgbClr val="FF0000"/>
                </a:solidFill>
                <a:latin typeface="+mn-ea"/>
              </a:rPr>
              <a:t>EC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サイトもしく</a:t>
            </a:r>
            <a:r>
              <a:rPr lang="ja-JP" altLang="en-US" sz="800" b="1" u="sng" dirty="0" smtClean="0">
                <a:solidFill>
                  <a:srgbClr val="FF0000"/>
                </a:solidFill>
                <a:latin typeface="+mn-ea"/>
              </a:rPr>
              <a:t>はスタッフ迄お問い合わせ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ください</a:t>
            </a:r>
            <a:r>
              <a:rPr lang="en-US" altLang="ja-JP" sz="800" b="1" u="sng" dirty="0">
                <a:solidFill>
                  <a:srgbClr val="FF0000"/>
                </a:solidFill>
                <a:latin typeface="+mn-ea"/>
              </a:rPr>
              <a:t>】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28611" y="1529659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00" b="1" dirty="0" smtClean="0">
                <a:solidFill>
                  <a:schemeClr val="bg1"/>
                </a:solidFill>
              </a:rPr>
              <a:t>詳しくは加工ロットにて</a:t>
            </a:r>
            <a:endParaRPr kumimoji="1" lang="en-US" altLang="ja-JP" sz="800" b="1" dirty="0">
              <a:solidFill>
                <a:schemeClr val="bg1"/>
              </a:solidFill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8185" y="96787"/>
            <a:ext cx="4763328" cy="6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06" y="2006285"/>
            <a:ext cx="1954179" cy="3094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sp>
        <p:nvSpPr>
          <p:cNvPr id="36" name="角丸四角形吹き出し 35"/>
          <p:cNvSpPr/>
          <p:nvPr/>
        </p:nvSpPr>
        <p:spPr>
          <a:xfrm>
            <a:off x="6201936" y="229802"/>
            <a:ext cx="4031252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352500" y="255382"/>
            <a:ext cx="3968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ご要望の多い広告効果のある</a:t>
            </a:r>
            <a:endParaRPr lang="en-US" altLang="ja-JP" sz="1400" dirty="0" smtClean="0"/>
          </a:p>
          <a:p>
            <a:r>
              <a:rPr lang="ja-JP" altLang="en-US" sz="1400" dirty="0" smtClean="0"/>
              <a:t>オリジナル別注の衛生用品を厳選しました。</a:t>
            </a:r>
            <a:endParaRPr lang="en-US" altLang="ja-JP" sz="1400" dirty="0" smtClean="0"/>
          </a:p>
          <a:p>
            <a:r>
              <a:rPr lang="ja-JP" altLang="en-US" sz="1400" dirty="0" smtClean="0"/>
              <a:t>試験・イベント会場等への設置はもちろん、</a:t>
            </a:r>
            <a:endParaRPr lang="en-US" altLang="ja-JP" sz="1400" dirty="0" smtClean="0"/>
          </a:p>
          <a:p>
            <a:r>
              <a:rPr lang="ja-JP" altLang="en-US" sz="1400" dirty="0" smtClean="0"/>
              <a:t>来場者向けの感染症対策の販促品としても。</a:t>
            </a:r>
            <a:endParaRPr lang="en-US" altLang="ja-JP" sz="1400" dirty="0" smtClean="0"/>
          </a:p>
          <a:p>
            <a:r>
              <a:rPr lang="ja-JP" altLang="en-US" sz="1400" dirty="0" smtClean="0"/>
              <a:t>掲載品以外でも別注受付しておりますので、</a:t>
            </a:r>
            <a:endParaRPr lang="en-US" altLang="ja-JP" sz="1400" dirty="0" smtClean="0"/>
          </a:p>
          <a:p>
            <a:r>
              <a:rPr lang="ja-JP" altLang="en-US" sz="1400" dirty="0" smtClean="0"/>
              <a:t>お気軽にお問合せ下さい。</a:t>
            </a:r>
            <a:endParaRPr lang="en-US" altLang="ja-JP" sz="1400" dirty="0" smtClean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sp>
        <p:nvSpPr>
          <p:cNvPr id="24" name="楕円 23"/>
          <p:cNvSpPr/>
          <p:nvPr/>
        </p:nvSpPr>
        <p:spPr>
          <a:xfrm>
            <a:off x="659042" y="1228690"/>
            <a:ext cx="1603489" cy="5651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5" name="楕円 24"/>
          <p:cNvSpPr/>
          <p:nvPr/>
        </p:nvSpPr>
        <p:spPr>
          <a:xfrm>
            <a:off x="2666783" y="1243714"/>
            <a:ext cx="1603489" cy="548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42697" y="126350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最低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ロット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01602" y="1485647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</a:rPr>
              <a:t>30</a:t>
            </a:r>
            <a:r>
              <a:rPr lang="ja-JP" altLang="en-US" sz="1400" b="1" dirty="0" smtClean="0">
                <a:solidFill>
                  <a:schemeClr val="bg1"/>
                </a:solidFill>
              </a:rPr>
              <a:t>日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86835" y="1481661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1"/>
                </a:solidFill>
              </a:rPr>
              <a:t>1,000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個</a:t>
            </a:r>
            <a:r>
              <a:rPr lang="ja-JP" altLang="en-US" sz="1400" b="1" dirty="0">
                <a:solidFill>
                  <a:schemeClr val="bg1"/>
                </a:solidFill>
              </a:rPr>
              <a:t>～</a:t>
            </a:r>
            <a:endParaRPr kumimoji="1" lang="en-US" altLang="ja-JP" sz="1400" b="1" dirty="0" smtClean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24232" y="127939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最短納期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937" y="2344526"/>
            <a:ext cx="876983" cy="1333425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735" y="2419971"/>
            <a:ext cx="910432" cy="1271554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8379" y="2377783"/>
            <a:ext cx="637420" cy="126128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3457" y="2345504"/>
            <a:ext cx="519974" cy="12852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8994" y="4824508"/>
            <a:ext cx="563286" cy="13452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773" y="2016077"/>
            <a:ext cx="1922359" cy="28734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2302" y="2006285"/>
            <a:ext cx="1980575" cy="33147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0046" y="2013049"/>
            <a:ext cx="1980575" cy="33147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634" y="3716501"/>
            <a:ext cx="1708969" cy="6136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9676" y="3717324"/>
            <a:ext cx="1814285" cy="61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5268" y="3681885"/>
            <a:ext cx="1971365" cy="62569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4586" y="3685515"/>
            <a:ext cx="2015046" cy="64801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2743" y="4601022"/>
            <a:ext cx="2426417" cy="22348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1487" y="6169724"/>
            <a:ext cx="1689537" cy="61287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43445" y="4563687"/>
            <a:ext cx="1971140" cy="29815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19942" y="5081580"/>
            <a:ext cx="1472017" cy="88762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08978" y="6148766"/>
            <a:ext cx="1997807" cy="58173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21926" y="4563687"/>
            <a:ext cx="1987706" cy="29815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55405" y="5045166"/>
            <a:ext cx="1410018" cy="960447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98946" y="6089581"/>
            <a:ext cx="1955592" cy="597933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98781" y="4563687"/>
            <a:ext cx="2004338" cy="292993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72833" y="4856680"/>
            <a:ext cx="709754" cy="1313044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30297" y="6169724"/>
            <a:ext cx="2068300" cy="5647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5382" y="93452"/>
            <a:ext cx="5252440" cy="8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99" y="6227318"/>
            <a:ext cx="8402300" cy="505769"/>
          </a:xfrm>
          <a:prstGeom prst="rect">
            <a:avLst/>
          </a:prstGeom>
        </p:spPr>
      </p:pic>
      <p:sp>
        <p:nvSpPr>
          <p:cNvPr id="102" name="テキスト ボックス 101"/>
          <p:cNvSpPr txBox="1"/>
          <p:nvPr/>
        </p:nvSpPr>
        <p:spPr>
          <a:xfrm>
            <a:off x="8957970" y="2023187"/>
            <a:ext cx="2262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 smtClean="0"/>
              <a:t>デスクの間仕切り、監督者の飛沫対策に</a:t>
            </a:r>
            <a:endParaRPr lang="en-US" altLang="ja-JP" sz="900" dirty="0" smtClean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074035" y="2017731"/>
            <a:ext cx="2300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会場入り口での除菌・飛沫対策に</a:t>
            </a:r>
            <a:endParaRPr kumimoji="1" lang="ja-JP" altLang="en-US" sz="1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sp>
        <p:nvSpPr>
          <p:cNvPr id="36" name="角丸四角形吹き出し 35"/>
          <p:cNvSpPr/>
          <p:nvPr/>
        </p:nvSpPr>
        <p:spPr>
          <a:xfrm>
            <a:off x="5851470" y="229802"/>
            <a:ext cx="4381718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9" name="テキスト ボックス 18"/>
          <p:cNvSpPr txBox="1"/>
          <p:nvPr/>
        </p:nvSpPr>
        <p:spPr>
          <a:xfrm>
            <a:off x="322788" y="868425"/>
            <a:ext cx="431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 smtClean="0">
                <a:ea typeface="メイリオ" panose="020B0604030504040204" pitchFamily="50" charset="-128"/>
              </a:rPr>
              <a:t>「試験の会場」</a:t>
            </a:r>
            <a:endParaRPr kumimoji="1"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楕円 50"/>
          <p:cNvSpPr/>
          <p:nvPr/>
        </p:nvSpPr>
        <p:spPr>
          <a:xfrm>
            <a:off x="569778" y="1359389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/>
          <p:cNvSpPr/>
          <p:nvPr/>
        </p:nvSpPr>
        <p:spPr>
          <a:xfrm>
            <a:off x="2349317" y="1360637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45854" y="139017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受験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31257" y="14016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語学試験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69" name="楕円 68"/>
          <p:cNvSpPr/>
          <p:nvPr/>
        </p:nvSpPr>
        <p:spPr>
          <a:xfrm>
            <a:off x="4099323" y="1357906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93936" y="139791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教習試験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718241" y="5185095"/>
            <a:ext cx="509348" cy="71955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635" y="4586614"/>
            <a:ext cx="414437" cy="81168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281" y="4575327"/>
            <a:ext cx="655362" cy="87512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8940" y="4880685"/>
            <a:ext cx="541853" cy="635989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6859" y="4498681"/>
            <a:ext cx="598418" cy="354814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7088" y="4713438"/>
            <a:ext cx="393830" cy="473163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429" y="4692111"/>
            <a:ext cx="606599" cy="600346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0447" y="4661030"/>
            <a:ext cx="616522" cy="66261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20373" y="5917561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884158" y="5377613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非接触式温度計</a:t>
            </a:r>
            <a:endParaRPr kumimoji="1" lang="ja-JP" altLang="en-US" sz="7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081091" y="5379695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/>
              <a:t>3</a:t>
            </a:r>
            <a:r>
              <a:rPr lang="ja-JP" altLang="en-US" sz="700" dirty="0"/>
              <a:t>層マスク</a:t>
            </a:r>
            <a:endParaRPr kumimoji="1" lang="ja-JP" altLang="en-US" sz="7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396698" y="5351914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アルコールスプレー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 smtClean="0"/>
              <a:t>　ホワイトノズル</a:t>
            </a:r>
            <a:endParaRPr kumimoji="1" lang="ja-JP" altLang="en-US" sz="6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9224899" y="5477641"/>
            <a:ext cx="11721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飛沫防止パーテーション</a:t>
            </a:r>
            <a:endParaRPr kumimoji="1" lang="ja-JP" altLang="en-US" sz="7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714185" y="2024024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受験者の検温、飛沫対策に</a:t>
            </a:r>
            <a:endParaRPr kumimoji="1" lang="ja-JP" altLang="en-US" sz="11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374654" y="2017731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会場内設備</a:t>
            </a:r>
            <a:r>
              <a:rPr lang="ja-JP" altLang="en-US" sz="1100" dirty="0"/>
              <a:t>の</a:t>
            </a:r>
            <a:r>
              <a:rPr lang="ja-JP" altLang="en-US" sz="1100" dirty="0" smtClean="0"/>
              <a:t>除菌に</a:t>
            </a:r>
            <a:endParaRPr lang="ja-JP" altLang="en-US" sz="11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011417" y="307021"/>
            <a:ext cx="4481617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会場の入り口では、受験者の検温</a:t>
            </a:r>
            <a:r>
              <a:rPr lang="ja-JP" altLang="en-US" sz="1400" dirty="0" smtClean="0"/>
              <a:t>等や</a:t>
            </a:r>
            <a:r>
              <a:rPr lang="ja-JP" altLang="en-US" sz="1400" dirty="0"/>
              <a:t>、</a:t>
            </a:r>
            <a:endParaRPr lang="ja-JP" altLang="en-US" sz="2000" dirty="0"/>
          </a:p>
          <a:p>
            <a:r>
              <a:rPr lang="ja-JP" altLang="en-US" sz="1400" dirty="0" smtClean="0"/>
              <a:t>飛沫防止対策が必要になってきます。</a:t>
            </a:r>
            <a:endParaRPr lang="en-US" altLang="ja-JP" sz="1400" dirty="0" smtClean="0"/>
          </a:p>
          <a:p>
            <a:endParaRPr lang="en-US" altLang="ja-JP" sz="1000" dirty="0" smtClean="0"/>
          </a:p>
          <a:p>
            <a:r>
              <a:rPr lang="ja-JP" altLang="en-US" sz="1400" dirty="0" smtClean="0"/>
              <a:t>会場設備のアルコール除菌の準備はもちろ</a:t>
            </a:r>
            <a:r>
              <a:rPr lang="ja-JP" altLang="en-US" sz="1400" dirty="0"/>
              <a:t>ん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 smtClean="0"/>
              <a:t>受験の監督を行う試験官の飛沫防止対策にも</a:t>
            </a:r>
            <a:r>
              <a:rPr lang="ja-JP" altLang="en-US" sz="1400" dirty="0"/>
              <a:t>、</a:t>
            </a:r>
            <a:endParaRPr lang="en-US" altLang="ja-JP" sz="1400" dirty="0" smtClean="0"/>
          </a:p>
          <a:p>
            <a:r>
              <a:rPr lang="ja-JP" altLang="en-US" sz="1400" dirty="0" smtClean="0"/>
              <a:t>マスクやフェイスシールドが必要です。</a:t>
            </a:r>
            <a:endParaRPr lang="en-US" altLang="ja-JP" sz="1400" dirty="0" smtClean="0"/>
          </a:p>
        </p:txBody>
      </p:sp>
      <p:sp>
        <p:nvSpPr>
          <p:cNvPr id="3" name="右矢印 2"/>
          <p:cNvSpPr/>
          <p:nvPr/>
        </p:nvSpPr>
        <p:spPr>
          <a:xfrm rot="5400000">
            <a:off x="2182148" y="392992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 rot="5400000">
            <a:off x="4835241" y="3927779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rot="5400000">
            <a:off x="7488334" y="3925483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5400000">
            <a:off x="10123600" y="392548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9901" y="4586614"/>
            <a:ext cx="436431" cy="80012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5241" y="4644539"/>
            <a:ext cx="492938" cy="526547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7682653" y="5374526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しっかり除菌アルコール</a:t>
            </a:r>
            <a:endParaRPr lang="en-US" altLang="ja-JP" sz="600" dirty="0"/>
          </a:p>
          <a:p>
            <a:r>
              <a:rPr lang="ja-JP" altLang="en-US" sz="600" dirty="0"/>
              <a:t>ウェットティシュ </a:t>
            </a:r>
            <a:r>
              <a:rPr lang="en-US" altLang="ja-JP" sz="600" dirty="0"/>
              <a:t>10</a:t>
            </a:r>
            <a:r>
              <a:rPr lang="ja-JP" altLang="en-US" sz="600" dirty="0"/>
              <a:t>枚入り</a:t>
            </a:r>
          </a:p>
        </p:txBody>
      </p:sp>
      <p:grpSp>
        <p:nvGrpSpPr>
          <p:cNvPr id="75" name="グループ化 74"/>
          <p:cNvGrpSpPr/>
          <p:nvPr/>
        </p:nvGrpSpPr>
        <p:grpSpPr>
          <a:xfrm>
            <a:off x="2285302" y="4470217"/>
            <a:ext cx="1184940" cy="1240915"/>
            <a:chOff x="2558828" y="4570748"/>
            <a:chExt cx="1413512" cy="1480285"/>
          </a:xfrm>
        </p:grpSpPr>
        <p:pic>
          <p:nvPicPr>
            <p:cNvPr id="76" name="図 7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75109" y="4570748"/>
              <a:ext cx="275624" cy="1168270"/>
            </a:xfrm>
            <a:prstGeom prst="rect">
              <a:avLst/>
            </a:prstGeom>
          </p:spPr>
        </p:pic>
        <p:sp>
          <p:nvSpPr>
            <p:cNvPr id="77" name="テキスト ボックス 76"/>
            <p:cNvSpPr txBox="1"/>
            <p:nvPr/>
          </p:nvSpPr>
          <p:spPr>
            <a:xfrm>
              <a:off x="2558828" y="5720602"/>
              <a:ext cx="1413512" cy="33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" dirty="0"/>
                <a:t>高さ調節</a:t>
              </a:r>
              <a:r>
                <a:rPr lang="ja-JP" altLang="en-US" sz="600" dirty="0" smtClean="0"/>
                <a:t>できる</a:t>
              </a:r>
              <a:endParaRPr lang="en-US" altLang="ja-JP" sz="600" dirty="0" smtClean="0"/>
            </a:p>
            <a:p>
              <a:r>
                <a:rPr lang="ja-JP" altLang="en-US" sz="600" dirty="0" smtClean="0"/>
                <a:t>足踏み</a:t>
              </a:r>
              <a:r>
                <a:rPr lang="ja-JP" altLang="en-US" sz="600" dirty="0"/>
                <a:t>式アルコールスタンド</a:t>
              </a:r>
              <a:endParaRPr kumimoji="1" lang="ja-JP" altLang="en-US" sz="600" dirty="0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16850" y="4804251"/>
              <a:ext cx="731631" cy="544940"/>
            </a:xfrm>
            <a:prstGeom prst="rect">
              <a:avLst/>
            </a:prstGeom>
          </p:spPr>
        </p:pic>
        <p:sp>
          <p:nvSpPr>
            <p:cNvPr id="79" name="テキスト ボックス 78"/>
            <p:cNvSpPr txBox="1"/>
            <p:nvPr/>
          </p:nvSpPr>
          <p:spPr>
            <a:xfrm>
              <a:off x="2980141" y="4577538"/>
              <a:ext cx="87716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dirty="0" smtClean="0"/>
                <a:t>消毒推奨プレート付</a:t>
              </a:r>
              <a:endParaRPr kumimoji="1" lang="ja-JP" altLang="en-US" sz="600" dirty="0"/>
            </a:p>
          </p:txBody>
        </p:sp>
      </p:grpSp>
      <p:pic>
        <p:nvPicPr>
          <p:cNvPr id="80" name="図 7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9304" y="4348470"/>
            <a:ext cx="256790" cy="550264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98580" y="4409363"/>
            <a:ext cx="370772" cy="427331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1193482" y="4887310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しっかり除菌アルコール </a:t>
            </a:r>
            <a:r>
              <a:rPr lang="en-US" altLang="ja-JP" sz="600" dirty="0" smtClean="0"/>
              <a:t>500ml</a:t>
            </a:r>
          </a:p>
          <a:p>
            <a:r>
              <a:rPr lang="ja-JP" altLang="en-US" sz="600" dirty="0" smtClean="0"/>
              <a:t>プッシュポンプ</a:t>
            </a:r>
            <a:endParaRPr kumimoji="1" lang="ja-JP" altLang="en-US" sz="600" dirty="0"/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687670" y="4730019"/>
            <a:ext cx="509348" cy="719552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10576541" y="5470357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cxnSp>
        <p:nvCxnSpPr>
          <p:cNvPr id="86" name="直線コネクタ 85"/>
          <p:cNvCxnSpPr/>
          <p:nvPr/>
        </p:nvCxnSpPr>
        <p:spPr>
          <a:xfrm flipH="1">
            <a:off x="3576532" y="1898902"/>
            <a:ext cx="54060" cy="440123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8898816" y="1917801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6282802" y="1917510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図 9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9252" y="2246817"/>
            <a:ext cx="2287481" cy="1741495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9482" y="2259032"/>
            <a:ext cx="2288322" cy="1738168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68181" y="2267378"/>
            <a:ext cx="2277060" cy="1720934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54619" y="2268425"/>
            <a:ext cx="2308111" cy="170602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4955" y="85757"/>
            <a:ext cx="4763036" cy="7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72" y="2280255"/>
            <a:ext cx="2268647" cy="1740225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976" y="2248279"/>
            <a:ext cx="2290273" cy="1779227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633" y="2282282"/>
            <a:ext cx="2317609" cy="1739215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178" y="2283909"/>
            <a:ext cx="2286249" cy="1747561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1074035" y="2007468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エントランスでの対策に</a:t>
            </a:r>
            <a:endParaRPr kumimoji="1" lang="ja-JP" altLang="en-US" sz="11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714185" y="2013761"/>
            <a:ext cx="1362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社員の体調管理に</a:t>
            </a:r>
            <a:endParaRPr lang="en-US" altLang="ja-JP" sz="1100" dirty="0" smtClean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374654" y="2007468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応接室や会議室の衛生対策に</a:t>
            </a:r>
            <a:endParaRPr lang="ja-JP" altLang="en-US" sz="11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957970" y="2012924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お歳暮・お年賀のご挨拶の品に</a:t>
            </a:r>
            <a:endParaRPr lang="en-US" altLang="ja-JP" sz="11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図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892" y="5365999"/>
            <a:ext cx="616522" cy="662618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 rot="5400000">
            <a:off x="2182148" y="392992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3096" y="4400417"/>
            <a:ext cx="370772" cy="427331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5016039" y="5103353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</a:t>
            </a:r>
            <a:r>
              <a:rPr lang="ja-JP" altLang="en-US" sz="600" dirty="0" smtClean="0"/>
              <a:t>除菌</a:t>
            </a:r>
            <a:endParaRPr lang="en-US" altLang="ja-JP" sz="600" dirty="0" smtClean="0"/>
          </a:p>
          <a:p>
            <a:r>
              <a:rPr lang="ja-JP" altLang="en-US" sz="600" dirty="0" smtClean="0"/>
              <a:t>アルコールスプレー</a:t>
            </a:r>
            <a:r>
              <a:rPr lang="en-US" altLang="ja-JP" sz="600" dirty="0"/>
              <a:t>10ml</a:t>
            </a:r>
            <a:endParaRPr kumimoji="1" lang="ja-JP" altLang="en-US" sz="600" dirty="0"/>
          </a:p>
        </p:txBody>
      </p:sp>
      <p:sp>
        <p:nvSpPr>
          <p:cNvPr id="63" name="右矢印 62"/>
          <p:cNvSpPr/>
          <p:nvPr/>
        </p:nvSpPr>
        <p:spPr>
          <a:xfrm rot="5400000">
            <a:off x="4835241" y="3927779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rot="5400000">
            <a:off x="7488334" y="3925483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5400000">
            <a:off x="10123600" y="392548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9007126" y="5226067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携帯用スプレーボトル</a:t>
            </a:r>
            <a:r>
              <a:rPr lang="en-US" altLang="ja-JP" sz="600" dirty="0" smtClean="0"/>
              <a:t>10ml</a:t>
            </a:r>
          </a:p>
          <a:p>
            <a:r>
              <a:rPr lang="ja-JP" altLang="en-US" sz="600" dirty="0" smtClean="0"/>
              <a:t>（</a:t>
            </a:r>
            <a:r>
              <a:rPr lang="ja-JP" altLang="en-US" sz="600" dirty="0"/>
              <a:t>アルコール対応）</a:t>
            </a:r>
            <a:endParaRPr kumimoji="1" lang="ja-JP" altLang="en-US" sz="600" dirty="0"/>
          </a:p>
        </p:txBody>
      </p:sp>
      <p:sp>
        <p:nvSpPr>
          <p:cNvPr id="83" name="角丸四角形吹き出し 82"/>
          <p:cNvSpPr/>
          <p:nvPr/>
        </p:nvSpPr>
        <p:spPr>
          <a:xfrm>
            <a:off x="6527210" y="229802"/>
            <a:ext cx="3705977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105" name="図 1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8451" y="5441725"/>
            <a:ext cx="436431" cy="800123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2578" y="5654122"/>
            <a:ext cx="434982" cy="464639"/>
          </a:xfrm>
          <a:prstGeom prst="rect">
            <a:avLst/>
          </a:prstGeom>
        </p:spPr>
      </p:pic>
      <p:sp>
        <p:nvSpPr>
          <p:cNvPr id="107" name="テキスト ボックス 106"/>
          <p:cNvSpPr txBox="1"/>
          <p:nvPr/>
        </p:nvSpPr>
        <p:spPr>
          <a:xfrm>
            <a:off x="10317634" y="6240660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しっかり除菌アルコール</a:t>
            </a:r>
            <a:endParaRPr lang="en-US" altLang="ja-JP" sz="600" dirty="0"/>
          </a:p>
          <a:p>
            <a:r>
              <a:rPr lang="ja-JP" altLang="en-US" sz="600" dirty="0"/>
              <a:t>ウェットティシュ </a:t>
            </a:r>
            <a:r>
              <a:rPr lang="en-US" altLang="ja-JP" sz="600" dirty="0"/>
              <a:t>10</a:t>
            </a:r>
            <a:r>
              <a:rPr lang="ja-JP" altLang="en-US" sz="600" dirty="0"/>
              <a:t>枚入り</a:t>
            </a:r>
          </a:p>
        </p:txBody>
      </p:sp>
      <p:grpSp>
        <p:nvGrpSpPr>
          <p:cNvPr id="112" name="グループ化 111"/>
          <p:cNvGrpSpPr/>
          <p:nvPr/>
        </p:nvGrpSpPr>
        <p:grpSpPr>
          <a:xfrm>
            <a:off x="2083163" y="4453586"/>
            <a:ext cx="1184940" cy="1240915"/>
            <a:chOff x="2558828" y="4570748"/>
            <a:chExt cx="1413512" cy="1480285"/>
          </a:xfrm>
        </p:grpSpPr>
        <p:pic>
          <p:nvPicPr>
            <p:cNvPr id="113" name="図 1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75109" y="4570748"/>
              <a:ext cx="275624" cy="1168270"/>
            </a:xfrm>
            <a:prstGeom prst="rect">
              <a:avLst/>
            </a:prstGeom>
          </p:spPr>
        </p:pic>
        <p:sp>
          <p:nvSpPr>
            <p:cNvPr id="114" name="テキスト ボックス 113"/>
            <p:cNvSpPr txBox="1"/>
            <p:nvPr/>
          </p:nvSpPr>
          <p:spPr>
            <a:xfrm>
              <a:off x="2558828" y="5720602"/>
              <a:ext cx="1413512" cy="33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" dirty="0"/>
                <a:t>高さ調節</a:t>
              </a:r>
              <a:r>
                <a:rPr lang="ja-JP" altLang="en-US" sz="600" dirty="0" smtClean="0"/>
                <a:t>できる</a:t>
              </a:r>
              <a:endParaRPr lang="en-US" altLang="ja-JP" sz="600" dirty="0" smtClean="0"/>
            </a:p>
            <a:p>
              <a:r>
                <a:rPr lang="ja-JP" altLang="en-US" sz="600" dirty="0" smtClean="0"/>
                <a:t>足踏み</a:t>
              </a:r>
              <a:r>
                <a:rPr lang="ja-JP" altLang="en-US" sz="600" dirty="0"/>
                <a:t>式アルコールスタンド</a:t>
              </a:r>
              <a:endParaRPr kumimoji="1" lang="ja-JP" altLang="en-US" sz="600" dirty="0"/>
            </a:p>
          </p:txBody>
        </p:sp>
        <p:pic>
          <p:nvPicPr>
            <p:cNvPr id="115" name="図 1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16850" y="4804251"/>
              <a:ext cx="731631" cy="544940"/>
            </a:xfrm>
            <a:prstGeom prst="rect">
              <a:avLst/>
            </a:prstGeom>
          </p:spPr>
        </p:pic>
        <p:sp>
          <p:nvSpPr>
            <p:cNvPr id="116" name="テキスト ボックス 115"/>
            <p:cNvSpPr txBox="1"/>
            <p:nvPr/>
          </p:nvSpPr>
          <p:spPr>
            <a:xfrm>
              <a:off x="2980141" y="4577538"/>
              <a:ext cx="87716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dirty="0" smtClean="0"/>
                <a:t>消毒推奨プレート付</a:t>
              </a:r>
              <a:endParaRPr kumimoji="1" lang="ja-JP" altLang="en-US" sz="600" dirty="0"/>
            </a:p>
          </p:txBody>
        </p:sp>
      </p:grpSp>
      <p:sp>
        <p:nvSpPr>
          <p:cNvPr id="119" name="テキスト ボックス 118"/>
          <p:cNvSpPr txBox="1"/>
          <p:nvPr/>
        </p:nvSpPr>
        <p:spPr>
          <a:xfrm>
            <a:off x="4459498" y="6025626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/>
              <a:t>3</a:t>
            </a:r>
            <a:r>
              <a:rPr lang="ja-JP" altLang="en-US" sz="700" dirty="0"/>
              <a:t>層マスク</a:t>
            </a: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0158001" y="5217278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高濃度アルコール</a:t>
            </a:r>
            <a:r>
              <a:rPr lang="en-US" altLang="ja-JP" sz="600" dirty="0"/>
              <a:t>75</a:t>
            </a:r>
            <a:r>
              <a:rPr lang="ja-JP" altLang="en-US" sz="600" dirty="0"/>
              <a:t>％</a:t>
            </a:r>
            <a:endParaRPr lang="en-US" altLang="ja-JP" sz="600" dirty="0"/>
          </a:p>
          <a:p>
            <a:r>
              <a:rPr lang="ja-JP" altLang="en-US" sz="600" dirty="0"/>
              <a:t>除菌アルコールスプレー</a:t>
            </a:r>
            <a:r>
              <a:rPr lang="en-US" altLang="ja-JP" sz="600" dirty="0"/>
              <a:t>100ml</a:t>
            </a:r>
            <a:endParaRPr lang="ja-JP" altLang="en-US" sz="600" dirty="0"/>
          </a:p>
        </p:txBody>
      </p:sp>
      <p:pic>
        <p:nvPicPr>
          <p:cNvPr id="121" name="図 1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19786" y="4339268"/>
            <a:ext cx="266568" cy="883691"/>
          </a:xfrm>
          <a:prstGeom prst="rect">
            <a:avLst/>
          </a:prstGeom>
        </p:spPr>
      </p:pic>
      <p:sp>
        <p:nvSpPr>
          <p:cNvPr id="95" name="テキスト ボックス 94"/>
          <p:cNvSpPr txBox="1"/>
          <p:nvPr/>
        </p:nvSpPr>
        <p:spPr>
          <a:xfrm>
            <a:off x="6864350" y="277003"/>
            <a:ext cx="4652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エントランスでの検温や、</a:t>
            </a:r>
            <a:endParaRPr lang="en-US" altLang="ja-JP" sz="1400" dirty="0" smtClean="0"/>
          </a:p>
          <a:p>
            <a:r>
              <a:rPr lang="ja-JP" altLang="en-US" sz="1400" dirty="0" smtClean="0"/>
              <a:t>アルコール除菌はもちろん、</a:t>
            </a:r>
            <a:endParaRPr lang="en-US" altLang="ja-JP" sz="1400" dirty="0" smtClean="0"/>
          </a:p>
          <a:p>
            <a:r>
              <a:rPr lang="ja-JP" altLang="en-US" sz="1400" dirty="0" smtClean="0"/>
              <a:t>今年はマスクや除菌アイテムなどを、</a:t>
            </a:r>
            <a:endParaRPr lang="en-US" altLang="ja-JP" sz="1400" dirty="0" smtClean="0"/>
          </a:p>
          <a:p>
            <a:r>
              <a:rPr lang="ja-JP" altLang="en-US" sz="1400" dirty="0" smtClean="0"/>
              <a:t>お年賀やお歳暮の需要も見逃せません。</a:t>
            </a:r>
            <a:endParaRPr lang="en-US" altLang="ja-JP" sz="1400" dirty="0" smtClean="0"/>
          </a:p>
          <a:p>
            <a:r>
              <a:rPr lang="ja-JP" altLang="en-US" sz="1400" dirty="0" smtClean="0"/>
              <a:t>訪問でも、郵送でも、</a:t>
            </a:r>
            <a:endParaRPr lang="en-US" altLang="ja-JP" sz="1400" dirty="0" smtClean="0"/>
          </a:p>
          <a:p>
            <a:r>
              <a:rPr lang="ja-JP" altLang="en-US" sz="1400" dirty="0" smtClean="0"/>
              <a:t>ご挨拶の品としておすすめです。</a:t>
            </a:r>
            <a:endParaRPr kumimoji="1" lang="ja-JP" altLang="en-US" sz="2000" dirty="0"/>
          </a:p>
        </p:txBody>
      </p:sp>
      <p:sp>
        <p:nvSpPr>
          <p:cNvPr id="96" name="テキスト ボックス 18"/>
          <p:cNvSpPr txBox="1"/>
          <p:nvPr/>
        </p:nvSpPr>
        <p:spPr>
          <a:xfrm>
            <a:off x="322788" y="868425"/>
            <a:ext cx="431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ea typeface="メイリオ" panose="020B0604030504040204" pitchFamily="50" charset="-128"/>
              </a:rPr>
              <a:t>「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企業・オフィス」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97" name="楕円 96"/>
          <p:cNvSpPr/>
          <p:nvPr/>
        </p:nvSpPr>
        <p:spPr>
          <a:xfrm>
            <a:off x="569778" y="1359389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/>
          <p:cNvSpPr/>
          <p:nvPr/>
        </p:nvSpPr>
        <p:spPr>
          <a:xfrm>
            <a:off x="2349317" y="1360637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826430" y="139791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お歳暮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2615093" y="139135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お年賀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101" name="楕円 100"/>
          <p:cNvSpPr/>
          <p:nvPr/>
        </p:nvSpPr>
        <p:spPr>
          <a:xfrm>
            <a:off x="4099323" y="1357906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293938" y="139791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社内備品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12747" y="4324773"/>
            <a:ext cx="157562" cy="7813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03224" y="4562687"/>
            <a:ext cx="270002" cy="6567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58491" y="4425932"/>
            <a:ext cx="406681" cy="396577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95977" y="4478959"/>
            <a:ext cx="393830" cy="473163"/>
          </a:xfrm>
          <a:prstGeom prst="rect">
            <a:avLst/>
          </a:prstGeom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34244" y="4475319"/>
            <a:ext cx="256790" cy="550264"/>
          </a:xfrm>
          <a:prstGeom prst="rect">
            <a:avLst/>
          </a:prstGeom>
        </p:spPr>
      </p:pic>
      <p:pic>
        <p:nvPicPr>
          <p:cNvPr id="127" name="図 1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520" y="4536212"/>
            <a:ext cx="370772" cy="427331"/>
          </a:xfrm>
          <a:prstGeom prst="rect">
            <a:avLst/>
          </a:prstGeom>
        </p:spPr>
      </p:pic>
      <p:sp>
        <p:nvSpPr>
          <p:cNvPr id="128" name="テキスト ボックス 127"/>
          <p:cNvSpPr txBox="1"/>
          <p:nvPr/>
        </p:nvSpPr>
        <p:spPr>
          <a:xfrm>
            <a:off x="1150984" y="4974720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/>
              <a:t>　プッシュポンプ</a:t>
            </a:r>
            <a:endParaRPr kumimoji="1" lang="ja-JP" altLang="en-US" sz="600" dirty="0"/>
          </a:p>
        </p:txBody>
      </p:sp>
      <p:pic>
        <p:nvPicPr>
          <p:cNvPr id="129" name="図 1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580241" y="5244759"/>
            <a:ext cx="509348" cy="719552"/>
          </a:xfrm>
          <a:prstGeom prst="rect">
            <a:avLst/>
          </a:prstGeom>
        </p:spPr>
      </p:pic>
      <p:sp>
        <p:nvSpPr>
          <p:cNvPr id="130" name="テキスト ボックス 129"/>
          <p:cNvSpPr txBox="1"/>
          <p:nvPr/>
        </p:nvSpPr>
        <p:spPr>
          <a:xfrm>
            <a:off x="1397613" y="5986222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131" name="図 1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49833" y="4282146"/>
            <a:ext cx="414437" cy="811686"/>
          </a:xfrm>
          <a:prstGeom prst="rect">
            <a:avLst/>
          </a:prstGeom>
        </p:spPr>
      </p:pic>
      <p:sp>
        <p:nvSpPr>
          <p:cNvPr id="132" name="テキスト ボックス 131"/>
          <p:cNvSpPr txBox="1"/>
          <p:nvPr/>
        </p:nvSpPr>
        <p:spPr>
          <a:xfrm>
            <a:off x="3979880" y="5075227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非接触式温度計</a:t>
            </a:r>
            <a:endParaRPr kumimoji="1" lang="ja-JP" altLang="en-US" sz="700" dirty="0"/>
          </a:p>
        </p:txBody>
      </p:sp>
      <p:pic>
        <p:nvPicPr>
          <p:cNvPr id="133" name="図 1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18426" y="4381088"/>
            <a:ext cx="393830" cy="473163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83767" y="4359761"/>
            <a:ext cx="606599" cy="600346"/>
          </a:xfrm>
          <a:prstGeom prst="rect">
            <a:avLst/>
          </a:prstGeom>
        </p:spPr>
      </p:pic>
      <p:sp>
        <p:nvSpPr>
          <p:cNvPr id="135" name="テキスト ボックス 134"/>
          <p:cNvSpPr txBox="1"/>
          <p:nvPr/>
        </p:nvSpPr>
        <p:spPr>
          <a:xfrm>
            <a:off x="6963861" y="4959258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アルコールスプレー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 smtClean="0"/>
              <a:t>　ホワイトノズル</a:t>
            </a:r>
            <a:endParaRPr kumimoji="1" lang="ja-JP" altLang="en-US" sz="6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7028879" y="6038509"/>
            <a:ext cx="11721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飛沫防止パーテーション</a:t>
            </a:r>
          </a:p>
        </p:txBody>
      </p:sp>
      <p:pic>
        <p:nvPicPr>
          <p:cNvPr id="137" name="図 1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31410" y="5505372"/>
            <a:ext cx="486029" cy="502736"/>
          </a:xfrm>
          <a:prstGeom prst="rect">
            <a:avLst/>
          </a:prstGeom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29540" y="5236473"/>
            <a:ext cx="461944" cy="273896"/>
          </a:xfrm>
          <a:prstGeom prst="rect">
            <a:avLst/>
          </a:prstGeom>
        </p:spPr>
      </p:pic>
      <p:pic>
        <p:nvPicPr>
          <p:cNvPr id="139" name="図 1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7604" y="5316113"/>
            <a:ext cx="603391" cy="621196"/>
          </a:xfrm>
          <a:prstGeom prst="rect">
            <a:avLst/>
          </a:prstGeom>
        </p:spPr>
      </p:pic>
      <p:cxnSp>
        <p:nvCxnSpPr>
          <p:cNvPr id="140" name="直線コネクタ 139"/>
          <p:cNvCxnSpPr/>
          <p:nvPr/>
        </p:nvCxnSpPr>
        <p:spPr>
          <a:xfrm flipH="1">
            <a:off x="3576532" y="1898902"/>
            <a:ext cx="54060" cy="440123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8898816" y="1917801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6282802" y="1917510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図 7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18641" y="5601750"/>
            <a:ext cx="639148" cy="65465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42076" y="5542472"/>
            <a:ext cx="669444" cy="533472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9098828" y="6245221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 smtClean="0"/>
              <a:t>抗菌マスクケース</a:t>
            </a:r>
            <a:endParaRPr lang="ja-JP" altLang="en-US" sz="7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9296754" y="6352943"/>
            <a:ext cx="9589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 smtClean="0"/>
              <a:t>※</a:t>
            </a:r>
            <a:r>
              <a:rPr lang="ja-JP" altLang="en-US" sz="600" dirty="0" smtClean="0"/>
              <a:t>マスクは別売です。</a:t>
            </a:r>
            <a:endParaRPr lang="en-US" altLang="ja-JP" sz="600" dirty="0" smtClean="0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4955" y="85757"/>
            <a:ext cx="4763036" cy="783394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399" y="6227318"/>
            <a:ext cx="8402300" cy="5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テキスト ボックス 93"/>
          <p:cNvSpPr txBox="1"/>
          <p:nvPr/>
        </p:nvSpPr>
        <p:spPr>
          <a:xfrm>
            <a:off x="10243224" y="51690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自動</a:t>
            </a:r>
            <a:r>
              <a:rPr lang="ja-JP" altLang="en-US" sz="600" dirty="0" smtClean="0"/>
              <a:t>アルコールディスペンサー</a:t>
            </a:r>
            <a:endParaRPr lang="en-US" altLang="ja-JP" sz="600" dirty="0" smtClean="0"/>
          </a:p>
          <a:p>
            <a:r>
              <a:rPr lang="ja-JP" altLang="en-US" sz="600" dirty="0" smtClean="0"/>
              <a:t>（</a:t>
            </a:r>
            <a:r>
              <a:rPr lang="ja-JP" altLang="en-US" sz="600" dirty="0"/>
              <a:t>非接触タイプ）</a:t>
            </a:r>
            <a:endParaRPr kumimoji="1" lang="ja-JP" altLang="en-US" sz="600" dirty="0"/>
          </a:p>
        </p:txBody>
      </p:sp>
      <p:pic>
        <p:nvPicPr>
          <p:cNvPr id="95" name="図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894" y="4408230"/>
            <a:ext cx="401960" cy="792436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524" y="4454736"/>
            <a:ext cx="428256" cy="428256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9755385" y="6178741"/>
            <a:ext cx="15279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しっかり除菌アルコール詰め替え用 </a:t>
            </a:r>
            <a:r>
              <a:rPr lang="en-US" altLang="ja-JP" sz="600" dirty="0"/>
              <a:t>1L</a:t>
            </a:r>
            <a:endParaRPr kumimoji="1" lang="ja-JP" altLang="en-US" sz="600" dirty="0"/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791" y="5565866"/>
            <a:ext cx="393830" cy="473163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657" y="5353374"/>
            <a:ext cx="386748" cy="848132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1074035" y="2009566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入場規制緩和の対策に</a:t>
            </a:r>
            <a:endParaRPr kumimoji="1" lang="ja-JP" altLang="en-US" sz="11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714185" y="2015859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舞台・コンサートの再開に</a:t>
            </a:r>
            <a:endParaRPr kumimoji="1" lang="ja-JP" altLang="en-US" sz="11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374654" y="2009566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各種エンタメスポットの備品に</a:t>
            </a:r>
            <a:endParaRPr lang="ja-JP" altLang="en-US" sz="11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8957970" y="2015022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屋外行楽の感染症対策に</a:t>
            </a:r>
            <a:endParaRPr lang="en-US" altLang="ja-JP" sz="11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図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3172" y="5354808"/>
            <a:ext cx="616522" cy="662618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 rot="5400000">
            <a:off x="2182148" y="392992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9872" y="4348505"/>
            <a:ext cx="256790" cy="55026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9148" y="4409398"/>
            <a:ext cx="370772" cy="427331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1813182" y="4855107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/>
              <a:t>　プッシュポンプ</a:t>
            </a:r>
            <a:endParaRPr kumimoji="1" lang="ja-JP" altLang="en-US" sz="600" dirty="0"/>
          </a:p>
        </p:txBody>
      </p:sp>
      <p:sp>
        <p:nvSpPr>
          <p:cNvPr id="63" name="右矢印 62"/>
          <p:cNvSpPr/>
          <p:nvPr/>
        </p:nvSpPr>
        <p:spPr>
          <a:xfrm rot="5400000">
            <a:off x="4835241" y="3927779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rot="5400000">
            <a:off x="7488334" y="3925483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5400000">
            <a:off x="10123600" y="392548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角丸四角形吹き出し 82"/>
          <p:cNvSpPr/>
          <p:nvPr/>
        </p:nvSpPr>
        <p:spPr>
          <a:xfrm>
            <a:off x="6527210" y="229802"/>
            <a:ext cx="3705977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763665" y="244976"/>
            <a:ext cx="3743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Go To</a:t>
            </a:r>
            <a:r>
              <a:rPr lang="ja-JP" altLang="en-US" sz="1400" dirty="0" smtClean="0"/>
              <a:t>キャンペーンを受けて、</a:t>
            </a:r>
            <a:endParaRPr lang="en-US" altLang="ja-JP" sz="1400" dirty="0" smtClean="0"/>
          </a:p>
          <a:p>
            <a:r>
              <a:rPr lang="ja-JP" altLang="en-US" sz="1400" dirty="0" smtClean="0"/>
              <a:t>スポーツ会場やレジャースポット、</a:t>
            </a:r>
            <a:endParaRPr lang="en-US" altLang="ja-JP" sz="1400" dirty="0" smtClean="0"/>
          </a:p>
          <a:p>
            <a:r>
              <a:rPr lang="ja-JP" altLang="en-US" sz="1400" dirty="0" smtClean="0"/>
              <a:t>観光地に人が戻りつつあります。</a:t>
            </a:r>
            <a:endParaRPr lang="en-US" altLang="ja-JP" sz="1400" dirty="0" smtClean="0"/>
          </a:p>
          <a:p>
            <a:r>
              <a:rPr lang="en-US" altLang="ja-JP" sz="1400" dirty="0" smtClean="0"/>
              <a:t>MARKLESS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STYLE</a:t>
            </a:r>
            <a:r>
              <a:rPr lang="ja-JP" altLang="en-US" sz="1400" dirty="0" smtClean="0"/>
              <a:t>なら</a:t>
            </a:r>
            <a:endParaRPr lang="en-US" altLang="ja-JP" sz="1400" dirty="0" smtClean="0"/>
          </a:p>
          <a:p>
            <a:r>
              <a:rPr lang="ja-JP" altLang="en-US" sz="1400" dirty="0" smtClean="0"/>
              <a:t>飛沫・除菌対策アイテムを数万セット、</a:t>
            </a:r>
            <a:endParaRPr lang="en-US" altLang="ja-JP" sz="1400" dirty="0" smtClean="0"/>
          </a:p>
          <a:p>
            <a:r>
              <a:rPr lang="ja-JP" altLang="en-US" sz="1400" dirty="0" smtClean="0"/>
              <a:t>継続供給可能です。</a:t>
            </a:r>
            <a:endParaRPr kumimoji="1" lang="ja-JP" altLang="en-US" sz="2000" dirty="0"/>
          </a:p>
        </p:txBody>
      </p:sp>
      <p:sp>
        <p:nvSpPr>
          <p:cNvPr id="85" name="テキスト ボックス 18"/>
          <p:cNvSpPr txBox="1"/>
          <p:nvPr/>
        </p:nvSpPr>
        <p:spPr>
          <a:xfrm>
            <a:off x="322788" y="868425"/>
            <a:ext cx="431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ea typeface="メイリオ" panose="020B0604030504040204" pitchFamily="50" charset="-128"/>
              </a:rPr>
              <a:t>「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イベント・催事</a:t>
            </a:r>
            <a:r>
              <a:rPr lang="ja-JP" altLang="en-US" sz="2000" dirty="0"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86" name="楕円 85"/>
          <p:cNvSpPr/>
          <p:nvPr/>
        </p:nvSpPr>
        <p:spPr>
          <a:xfrm>
            <a:off x="569778" y="1359389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楕円 86"/>
          <p:cNvSpPr/>
          <p:nvPr/>
        </p:nvSpPr>
        <p:spPr>
          <a:xfrm>
            <a:off x="2349317" y="1360637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舞台</a:t>
            </a:r>
            <a:endParaRPr kumimoji="1" lang="ja-JP" altLang="en-US" b="1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68356" y="139791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スポーツ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90" name="楕円 89"/>
          <p:cNvSpPr/>
          <p:nvPr/>
        </p:nvSpPr>
        <p:spPr>
          <a:xfrm>
            <a:off x="4099323" y="1357906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396530" y="139791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映画館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132852" y="6059441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/>
              <a:t>3</a:t>
            </a:r>
            <a:r>
              <a:rPr lang="ja-JP" altLang="en-US" sz="700" dirty="0"/>
              <a:t>層マスク</a:t>
            </a:r>
          </a:p>
        </p:txBody>
      </p:sp>
      <p:pic>
        <p:nvPicPr>
          <p:cNvPr id="122" name="図 1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2366" y="4408230"/>
            <a:ext cx="616522" cy="662618"/>
          </a:xfrm>
          <a:prstGeom prst="rect">
            <a:avLst/>
          </a:prstGeom>
        </p:spPr>
      </p:pic>
      <p:sp>
        <p:nvSpPr>
          <p:cNvPr id="123" name="テキスト ボックス 122"/>
          <p:cNvSpPr txBox="1"/>
          <p:nvPr/>
        </p:nvSpPr>
        <p:spPr>
          <a:xfrm>
            <a:off x="7887440" y="5053557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/>
              <a:t>3</a:t>
            </a:r>
            <a:r>
              <a:rPr lang="ja-JP" altLang="en-US" sz="700" dirty="0"/>
              <a:t>層マスク</a:t>
            </a:r>
          </a:p>
        </p:txBody>
      </p:sp>
      <p:grpSp>
        <p:nvGrpSpPr>
          <p:cNvPr id="124" name="グループ化 123"/>
          <p:cNvGrpSpPr/>
          <p:nvPr/>
        </p:nvGrpSpPr>
        <p:grpSpPr>
          <a:xfrm>
            <a:off x="4835708" y="4424829"/>
            <a:ext cx="1184940" cy="1240915"/>
            <a:chOff x="2558828" y="4570748"/>
            <a:chExt cx="1413512" cy="1480285"/>
          </a:xfrm>
        </p:grpSpPr>
        <p:pic>
          <p:nvPicPr>
            <p:cNvPr id="125" name="図 1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75109" y="4570748"/>
              <a:ext cx="275624" cy="1168270"/>
            </a:xfrm>
            <a:prstGeom prst="rect">
              <a:avLst/>
            </a:prstGeom>
          </p:spPr>
        </p:pic>
        <p:sp>
          <p:nvSpPr>
            <p:cNvPr id="126" name="テキスト ボックス 125"/>
            <p:cNvSpPr txBox="1"/>
            <p:nvPr/>
          </p:nvSpPr>
          <p:spPr>
            <a:xfrm>
              <a:off x="2558828" y="5720602"/>
              <a:ext cx="1413512" cy="33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" dirty="0"/>
                <a:t>高さ調節</a:t>
              </a:r>
              <a:r>
                <a:rPr lang="ja-JP" altLang="en-US" sz="600" dirty="0" smtClean="0"/>
                <a:t>できる</a:t>
              </a:r>
              <a:endParaRPr lang="en-US" altLang="ja-JP" sz="600" dirty="0" smtClean="0"/>
            </a:p>
            <a:p>
              <a:r>
                <a:rPr lang="ja-JP" altLang="en-US" sz="600" dirty="0" smtClean="0"/>
                <a:t>足踏み</a:t>
              </a:r>
              <a:r>
                <a:rPr lang="ja-JP" altLang="en-US" sz="600" dirty="0"/>
                <a:t>式アルコールスタンド</a:t>
              </a:r>
              <a:endParaRPr kumimoji="1" lang="ja-JP" altLang="en-US" sz="600" dirty="0"/>
            </a:p>
          </p:txBody>
        </p:sp>
        <p:pic>
          <p:nvPicPr>
            <p:cNvPr id="127" name="図 1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16850" y="4804251"/>
              <a:ext cx="731631" cy="544940"/>
            </a:xfrm>
            <a:prstGeom prst="rect">
              <a:avLst/>
            </a:prstGeom>
          </p:spPr>
        </p:pic>
        <p:sp>
          <p:nvSpPr>
            <p:cNvPr id="128" name="テキスト ボックス 127"/>
            <p:cNvSpPr txBox="1"/>
            <p:nvPr/>
          </p:nvSpPr>
          <p:spPr>
            <a:xfrm>
              <a:off x="2980141" y="4577538"/>
              <a:ext cx="87716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dirty="0" smtClean="0"/>
                <a:t>消毒推奨プレート付</a:t>
              </a:r>
              <a:endParaRPr kumimoji="1" lang="ja-JP" altLang="en-US" sz="600" dirty="0"/>
            </a:p>
          </p:txBody>
        </p:sp>
      </p:grpSp>
      <p:pic>
        <p:nvPicPr>
          <p:cNvPr id="129" name="図 1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383829" y="5120533"/>
            <a:ext cx="509348" cy="719552"/>
          </a:xfrm>
          <a:prstGeom prst="rect">
            <a:avLst/>
          </a:prstGeom>
        </p:spPr>
      </p:pic>
      <p:sp>
        <p:nvSpPr>
          <p:cNvPr id="130" name="テキスト ボックス 129"/>
          <p:cNvSpPr txBox="1"/>
          <p:nvPr/>
        </p:nvSpPr>
        <p:spPr>
          <a:xfrm>
            <a:off x="1205016" y="5827907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131" name="図 1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9394309" y="4393207"/>
            <a:ext cx="509348" cy="719552"/>
          </a:xfrm>
          <a:prstGeom prst="rect">
            <a:avLst/>
          </a:prstGeom>
        </p:spPr>
      </p:pic>
      <p:sp>
        <p:nvSpPr>
          <p:cNvPr id="132" name="テキスト ボックス 131"/>
          <p:cNvSpPr txBox="1"/>
          <p:nvPr/>
        </p:nvSpPr>
        <p:spPr>
          <a:xfrm>
            <a:off x="9236418" y="5134512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2986" y="5168065"/>
            <a:ext cx="414437" cy="811686"/>
          </a:xfrm>
          <a:prstGeom prst="rect">
            <a:avLst/>
          </a:prstGeom>
        </p:spPr>
      </p:pic>
      <p:sp>
        <p:nvSpPr>
          <p:cNvPr id="136" name="テキスト ボックス 135"/>
          <p:cNvSpPr txBox="1"/>
          <p:nvPr/>
        </p:nvSpPr>
        <p:spPr>
          <a:xfrm>
            <a:off x="2260191" y="5961024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非接触式温度計</a:t>
            </a:r>
            <a:endParaRPr kumimoji="1" lang="ja-JP" altLang="en-US" sz="700" dirty="0"/>
          </a:p>
        </p:txBody>
      </p:sp>
      <p:pic>
        <p:nvPicPr>
          <p:cNvPr id="137" name="図 1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2089" y="5290469"/>
            <a:ext cx="414437" cy="811686"/>
          </a:xfrm>
          <a:prstGeom prst="rect">
            <a:avLst/>
          </a:prstGeom>
        </p:spPr>
      </p:pic>
      <p:sp>
        <p:nvSpPr>
          <p:cNvPr id="138" name="テキスト ボックス 137"/>
          <p:cNvSpPr txBox="1"/>
          <p:nvPr/>
        </p:nvSpPr>
        <p:spPr>
          <a:xfrm>
            <a:off x="7352136" y="6083550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非接触式温度計</a:t>
            </a:r>
            <a:endParaRPr kumimoji="1" lang="ja-JP" altLang="en-US" sz="700" dirty="0"/>
          </a:p>
        </p:txBody>
      </p:sp>
      <p:pic>
        <p:nvPicPr>
          <p:cNvPr id="139" name="図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584" y="4495068"/>
            <a:ext cx="393830" cy="473163"/>
          </a:xfrm>
          <a:prstGeom prst="rect">
            <a:avLst/>
          </a:prstGeom>
        </p:spPr>
      </p:pic>
      <p:pic>
        <p:nvPicPr>
          <p:cNvPr id="140" name="図 1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78925" y="4473741"/>
            <a:ext cx="606599" cy="600346"/>
          </a:xfrm>
          <a:prstGeom prst="rect">
            <a:avLst/>
          </a:prstGeom>
        </p:spPr>
      </p:pic>
      <p:sp>
        <p:nvSpPr>
          <p:cNvPr id="141" name="テキスト ボックス 140"/>
          <p:cNvSpPr txBox="1"/>
          <p:nvPr/>
        </p:nvSpPr>
        <p:spPr>
          <a:xfrm>
            <a:off x="6474051" y="5070848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アルコールスプレー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 smtClean="0"/>
              <a:t>　ホワイトノズル</a:t>
            </a:r>
            <a:endParaRPr kumimoji="1" lang="ja-JP" altLang="en-US" sz="600" dirty="0"/>
          </a:p>
        </p:txBody>
      </p:sp>
      <p:cxnSp>
        <p:nvCxnSpPr>
          <p:cNvPr id="142" name="直線コネクタ 141"/>
          <p:cNvCxnSpPr/>
          <p:nvPr/>
        </p:nvCxnSpPr>
        <p:spPr>
          <a:xfrm flipH="1">
            <a:off x="3576532" y="1898902"/>
            <a:ext cx="54060" cy="440123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8898816" y="1917801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6282802" y="1917510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図 7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7704" y="2259033"/>
            <a:ext cx="2288560" cy="1737506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02516" y="2233376"/>
            <a:ext cx="2294217" cy="1761409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61446" y="2279342"/>
            <a:ext cx="2283796" cy="1720962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54619" y="2267379"/>
            <a:ext cx="2308111" cy="1739215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9833" y="4282146"/>
            <a:ext cx="414437" cy="811686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3979880" y="5075227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非接触式温度計</a:t>
            </a:r>
            <a:endParaRPr kumimoji="1" lang="ja-JP" altLang="en-US" sz="700" dirty="0"/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4955" y="85757"/>
            <a:ext cx="4763036" cy="783394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399" y="6227318"/>
            <a:ext cx="8402300" cy="5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図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34" y="2282283"/>
            <a:ext cx="2305927" cy="1727406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509" y="2273936"/>
            <a:ext cx="2311221" cy="1746545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37" y="2294246"/>
            <a:ext cx="2284305" cy="1730502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557" y="2273936"/>
            <a:ext cx="2281869" cy="1746544"/>
          </a:xfrm>
          <a:prstGeom prst="rect">
            <a:avLst/>
          </a:prstGeom>
        </p:spPr>
      </p:pic>
      <p:sp>
        <p:nvSpPr>
          <p:cNvPr id="117" name="テキスト ボックス 116"/>
          <p:cNvSpPr txBox="1"/>
          <p:nvPr/>
        </p:nvSpPr>
        <p:spPr>
          <a:xfrm>
            <a:off x="1074035" y="2007468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商店街・初売りの対策に</a:t>
            </a:r>
            <a:endParaRPr kumimoji="1" lang="ja-JP" altLang="en-US" sz="11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3714185" y="2013761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飲食店への継続的な備品に</a:t>
            </a:r>
            <a:endParaRPr kumimoji="1" lang="ja-JP" altLang="en-US" sz="1100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374654" y="2007468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年末年始</a:t>
            </a:r>
            <a:r>
              <a:rPr lang="ja-JP" altLang="en-US" sz="1100" dirty="0"/>
              <a:t>の</a:t>
            </a:r>
            <a:r>
              <a:rPr lang="ja-JP" altLang="en-US" sz="1100" dirty="0" smtClean="0"/>
              <a:t>新車・中古車販売に</a:t>
            </a:r>
            <a:endParaRPr lang="ja-JP" altLang="en-US" sz="1100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8957970" y="2012924"/>
            <a:ext cx="2300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移住・新築向けの展示場の備品に</a:t>
            </a:r>
            <a:endParaRPr lang="en-US" altLang="ja-JP" sz="1100" dirty="0" smtClean="0"/>
          </a:p>
        </p:txBody>
      </p:sp>
      <p:sp>
        <p:nvSpPr>
          <p:cNvPr id="84" name="楕円 83"/>
          <p:cNvSpPr/>
          <p:nvPr/>
        </p:nvSpPr>
        <p:spPr>
          <a:xfrm>
            <a:off x="4099323" y="1357906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角丸四角形吹き出し 81"/>
          <p:cNvSpPr/>
          <p:nvPr/>
        </p:nvSpPr>
        <p:spPr>
          <a:xfrm>
            <a:off x="5851470" y="229802"/>
            <a:ext cx="4381718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3113" y="4493475"/>
            <a:ext cx="393830" cy="473163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2248" y="5351629"/>
            <a:ext cx="616522" cy="662618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6545256" y="5072032"/>
            <a:ext cx="125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/>
              <a:t>しっかり除菌</a:t>
            </a:r>
            <a:endParaRPr lang="en-US" altLang="ja-JP" sz="600" dirty="0"/>
          </a:p>
          <a:p>
            <a:r>
              <a:rPr lang="ja-JP" altLang="en-US" sz="600" dirty="0"/>
              <a:t>アルコールスプレー</a:t>
            </a:r>
            <a:r>
              <a:rPr lang="en-US" altLang="ja-JP" sz="600" dirty="0"/>
              <a:t>10ml</a:t>
            </a:r>
            <a:endParaRPr lang="ja-JP" altLang="en-US" sz="600" dirty="0"/>
          </a:p>
        </p:txBody>
      </p:sp>
      <p:sp>
        <p:nvSpPr>
          <p:cNvPr id="3" name="右矢印 2"/>
          <p:cNvSpPr/>
          <p:nvPr/>
        </p:nvSpPr>
        <p:spPr>
          <a:xfrm rot="5400000">
            <a:off x="2182148" y="392992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 rot="5400000">
            <a:off x="4835241" y="3927779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rot="5400000">
            <a:off x="7488334" y="3925483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5400000">
            <a:off x="10123600" y="392548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142248" y="6022863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/>
              <a:t>3</a:t>
            </a:r>
            <a:r>
              <a:rPr lang="ja-JP" altLang="en-US" sz="700" dirty="0"/>
              <a:t>層マスク</a:t>
            </a: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7637295" y="508374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</a:t>
            </a:r>
            <a:r>
              <a:rPr lang="ja-JP" altLang="en-US" sz="600" dirty="0" smtClean="0"/>
              <a:t>除菌</a:t>
            </a:r>
            <a:endParaRPr lang="en-US" altLang="ja-JP" sz="600" dirty="0" smtClean="0"/>
          </a:p>
          <a:p>
            <a:r>
              <a:rPr lang="ja-JP" altLang="en-US" sz="600" dirty="0" smtClean="0"/>
              <a:t>アルコールウェットタオル</a:t>
            </a:r>
            <a:endParaRPr kumimoji="1" lang="ja-JP" altLang="en-US" sz="600" dirty="0"/>
          </a:p>
        </p:txBody>
      </p:sp>
      <p:pic>
        <p:nvPicPr>
          <p:cNvPr id="125" name="図 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7556" y="4391996"/>
            <a:ext cx="393830" cy="473163"/>
          </a:xfrm>
          <a:prstGeom prst="rect">
            <a:avLst/>
          </a:prstGeom>
        </p:spPr>
      </p:pic>
      <p:sp>
        <p:nvSpPr>
          <p:cNvPr id="72" name="テキスト ボックス 18"/>
          <p:cNvSpPr txBox="1"/>
          <p:nvPr/>
        </p:nvSpPr>
        <p:spPr>
          <a:xfrm>
            <a:off x="322788" y="868425"/>
            <a:ext cx="431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ea typeface="メイリオ" panose="020B0604030504040204" pitchFamily="50" charset="-128"/>
              </a:rPr>
              <a:t>「飲食・商業施設」</a:t>
            </a:r>
          </a:p>
        </p:txBody>
      </p:sp>
      <p:cxnSp>
        <p:nvCxnSpPr>
          <p:cNvPr id="75" name="直線コネクタ 7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5877938" y="283649"/>
            <a:ext cx="4754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Go To</a:t>
            </a:r>
            <a:r>
              <a:rPr lang="ja-JP" altLang="en-US" sz="1400" dirty="0" smtClean="0"/>
              <a:t>キャンペーンの影響もあり、</a:t>
            </a:r>
            <a:endParaRPr lang="en-US" altLang="ja-JP" sz="1400" dirty="0" smtClean="0"/>
          </a:p>
          <a:p>
            <a:r>
              <a:rPr lang="ja-JP" altLang="en-US" sz="1400" dirty="0" smtClean="0"/>
              <a:t>商店街や飲食店、商業施設への外出が増えています。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また自動車や住宅は、</a:t>
            </a:r>
            <a:endParaRPr lang="en-US" altLang="ja-JP" sz="1400" dirty="0" smtClean="0"/>
          </a:p>
          <a:p>
            <a:r>
              <a:rPr lang="ja-JP" altLang="en-US" sz="1400" dirty="0" smtClean="0"/>
              <a:t>実店舗で確認をする必要がある商材の為、</a:t>
            </a:r>
            <a:endParaRPr lang="en-US" altLang="ja-JP" sz="1400" dirty="0" smtClean="0"/>
          </a:p>
          <a:p>
            <a:r>
              <a:rPr lang="ja-JP" altLang="en-US" sz="1400" dirty="0" smtClean="0"/>
              <a:t>来場に備えて衛生対策アイテムは必要になります。</a:t>
            </a:r>
            <a:endParaRPr kumimoji="1" lang="ja-JP" altLang="en-US" sz="2000" dirty="0"/>
          </a:p>
        </p:txBody>
      </p:sp>
      <p:sp>
        <p:nvSpPr>
          <p:cNvPr id="77" name="楕円 76"/>
          <p:cNvSpPr/>
          <p:nvPr/>
        </p:nvSpPr>
        <p:spPr>
          <a:xfrm>
            <a:off x="569778" y="1359389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>
            <a:off x="2349317" y="1360637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14637" y="1387871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kumimoji="1" lang="ja-JP" altLang="en-US" sz="1600" b="1" dirty="0" smtClean="0">
                <a:solidFill>
                  <a:schemeClr val="bg1"/>
                </a:solidFill>
              </a:rPr>
              <a:t>商店街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633848" y="140164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食事会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088752" y="1397916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初売りフェア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pic>
        <p:nvPicPr>
          <p:cNvPr id="130" name="図 1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3943" y="5432225"/>
            <a:ext cx="616522" cy="662618"/>
          </a:xfrm>
          <a:prstGeom prst="rect">
            <a:avLst/>
          </a:prstGeom>
        </p:spPr>
      </p:pic>
      <p:sp>
        <p:nvSpPr>
          <p:cNvPr id="131" name="テキスト ボックス 130"/>
          <p:cNvSpPr txBox="1"/>
          <p:nvPr/>
        </p:nvSpPr>
        <p:spPr>
          <a:xfrm>
            <a:off x="7297033" y="6094843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/>
              <a:t>3</a:t>
            </a:r>
            <a:r>
              <a:rPr lang="ja-JP" altLang="en-US" sz="700" dirty="0"/>
              <a:t>層マスク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2137" y="4252306"/>
            <a:ext cx="175241" cy="84184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1326" y="4381390"/>
            <a:ext cx="515557" cy="74082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532" y="4381390"/>
            <a:ext cx="407004" cy="688207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4297" y="4315774"/>
            <a:ext cx="256790" cy="550264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3573" y="4376667"/>
            <a:ext cx="370772" cy="427331"/>
          </a:xfrm>
          <a:prstGeom prst="rect">
            <a:avLst/>
          </a:prstGeom>
        </p:spPr>
      </p:pic>
      <p:sp>
        <p:nvSpPr>
          <p:cNvPr id="138" name="テキスト ボックス 137"/>
          <p:cNvSpPr txBox="1"/>
          <p:nvPr/>
        </p:nvSpPr>
        <p:spPr>
          <a:xfrm>
            <a:off x="1192381" y="4847613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/>
              <a:t>　プッシュポンプ</a:t>
            </a:r>
            <a:endParaRPr kumimoji="1" lang="ja-JP" altLang="en-US" sz="600" dirty="0"/>
          </a:p>
        </p:txBody>
      </p:sp>
      <p:grpSp>
        <p:nvGrpSpPr>
          <p:cNvPr id="139" name="グループ化 138"/>
          <p:cNvGrpSpPr/>
          <p:nvPr/>
        </p:nvGrpSpPr>
        <p:grpSpPr>
          <a:xfrm>
            <a:off x="2133968" y="4402796"/>
            <a:ext cx="1184940" cy="1240915"/>
            <a:chOff x="2558828" y="4570748"/>
            <a:chExt cx="1413512" cy="1480285"/>
          </a:xfrm>
        </p:grpSpPr>
        <p:pic>
          <p:nvPicPr>
            <p:cNvPr id="140" name="図 1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75109" y="4570748"/>
              <a:ext cx="275624" cy="1168270"/>
            </a:xfrm>
            <a:prstGeom prst="rect">
              <a:avLst/>
            </a:prstGeom>
          </p:spPr>
        </p:pic>
        <p:sp>
          <p:nvSpPr>
            <p:cNvPr id="141" name="テキスト ボックス 140"/>
            <p:cNvSpPr txBox="1"/>
            <p:nvPr/>
          </p:nvSpPr>
          <p:spPr>
            <a:xfrm>
              <a:off x="2558828" y="5720602"/>
              <a:ext cx="1413512" cy="33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" dirty="0"/>
                <a:t>高さ調節</a:t>
              </a:r>
              <a:r>
                <a:rPr lang="ja-JP" altLang="en-US" sz="600" dirty="0" smtClean="0"/>
                <a:t>できる</a:t>
              </a:r>
              <a:endParaRPr lang="en-US" altLang="ja-JP" sz="600" dirty="0" smtClean="0"/>
            </a:p>
            <a:p>
              <a:r>
                <a:rPr lang="ja-JP" altLang="en-US" sz="600" dirty="0" smtClean="0"/>
                <a:t>足踏み</a:t>
              </a:r>
              <a:r>
                <a:rPr lang="ja-JP" altLang="en-US" sz="600" dirty="0"/>
                <a:t>式アルコールスタンド</a:t>
              </a:r>
              <a:endParaRPr kumimoji="1" lang="ja-JP" altLang="en-US" sz="600" dirty="0"/>
            </a:p>
          </p:txBody>
        </p:sp>
        <p:pic>
          <p:nvPicPr>
            <p:cNvPr id="142" name="図 14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16850" y="4804251"/>
              <a:ext cx="731631" cy="544940"/>
            </a:xfrm>
            <a:prstGeom prst="rect">
              <a:avLst/>
            </a:prstGeom>
          </p:spPr>
        </p:pic>
        <p:sp>
          <p:nvSpPr>
            <p:cNvPr id="143" name="テキスト ボックス 142"/>
            <p:cNvSpPr txBox="1"/>
            <p:nvPr/>
          </p:nvSpPr>
          <p:spPr>
            <a:xfrm>
              <a:off x="2980141" y="4577538"/>
              <a:ext cx="87716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dirty="0" smtClean="0"/>
                <a:t>消毒推奨プレート付</a:t>
              </a:r>
              <a:endParaRPr kumimoji="1" lang="ja-JP" altLang="en-US" sz="600" dirty="0"/>
            </a:p>
          </p:txBody>
        </p:sp>
      </p:grpSp>
      <p:pic>
        <p:nvPicPr>
          <p:cNvPr id="144" name="図 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536022" y="5212696"/>
            <a:ext cx="509348" cy="719552"/>
          </a:xfrm>
          <a:prstGeom prst="rect">
            <a:avLst/>
          </a:prstGeom>
        </p:spPr>
      </p:pic>
      <p:sp>
        <p:nvSpPr>
          <p:cNvPr id="145" name="テキスト ボックス 144"/>
          <p:cNvSpPr txBox="1"/>
          <p:nvPr/>
        </p:nvSpPr>
        <p:spPr>
          <a:xfrm>
            <a:off x="1424893" y="5953034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146" name="図 1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4012174" y="4280655"/>
            <a:ext cx="509348" cy="719552"/>
          </a:xfrm>
          <a:prstGeom prst="rect">
            <a:avLst/>
          </a:prstGeom>
        </p:spPr>
      </p:pic>
      <p:sp>
        <p:nvSpPr>
          <p:cNvPr id="147" name="テキスト ボックス 146"/>
          <p:cNvSpPr txBox="1"/>
          <p:nvPr/>
        </p:nvSpPr>
        <p:spPr>
          <a:xfrm>
            <a:off x="3812497" y="5012641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150" name="図 1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4108" y="4374450"/>
            <a:ext cx="393830" cy="473163"/>
          </a:xfrm>
          <a:prstGeom prst="rect">
            <a:avLst/>
          </a:prstGeom>
        </p:spPr>
      </p:pic>
      <p:pic>
        <p:nvPicPr>
          <p:cNvPr id="151" name="図 1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49449" y="4353123"/>
            <a:ext cx="606599" cy="600346"/>
          </a:xfrm>
          <a:prstGeom prst="rect">
            <a:avLst/>
          </a:prstGeom>
        </p:spPr>
      </p:pic>
      <p:sp>
        <p:nvSpPr>
          <p:cNvPr id="152" name="テキスト ボックス 151"/>
          <p:cNvSpPr txBox="1"/>
          <p:nvPr/>
        </p:nvSpPr>
        <p:spPr>
          <a:xfrm>
            <a:off x="4811768" y="4940306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アルコールスプレー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 smtClean="0"/>
              <a:t>　ホワイトノズル</a:t>
            </a:r>
            <a:endParaRPr kumimoji="1" lang="ja-JP" altLang="en-US" sz="600" dirty="0"/>
          </a:p>
        </p:txBody>
      </p:sp>
      <p:cxnSp>
        <p:nvCxnSpPr>
          <p:cNvPr id="153" name="直線コネクタ 152"/>
          <p:cNvCxnSpPr/>
          <p:nvPr/>
        </p:nvCxnSpPr>
        <p:spPr>
          <a:xfrm flipH="1">
            <a:off x="3576532" y="1898902"/>
            <a:ext cx="54060" cy="440123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>
            <a:off x="8898816" y="1917801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6282802" y="1917510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10248743" y="5160241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高濃度アルコール</a:t>
            </a:r>
            <a:r>
              <a:rPr lang="en-US" altLang="ja-JP" sz="600" dirty="0"/>
              <a:t>75</a:t>
            </a:r>
            <a:r>
              <a:rPr lang="ja-JP" altLang="en-US" sz="600" dirty="0" smtClean="0"/>
              <a:t>％</a:t>
            </a:r>
            <a:endParaRPr lang="en-US" altLang="ja-JP" sz="600" dirty="0" smtClean="0"/>
          </a:p>
          <a:p>
            <a:r>
              <a:rPr lang="ja-JP" altLang="en-US" sz="600" dirty="0" smtClean="0"/>
              <a:t>除菌</a:t>
            </a:r>
            <a:r>
              <a:rPr lang="ja-JP" altLang="en-US" sz="600" dirty="0"/>
              <a:t>アルコールスプレー</a:t>
            </a:r>
            <a:r>
              <a:rPr lang="en-US" altLang="ja-JP" sz="600" dirty="0"/>
              <a:t>100ml</a:t>
            </a:r>
            <a:endParaRPr kumimoji="1" lang="ja-JP" altLang="en-US" sz="600" dirty="0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10528" y="4282231"/>
            <a:ext cx="266568" cy="883691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9394309" y="4393207"/>
            <a:ext cx="509348" cy="719552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9236418" y="5134512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66291" y="5333600"/>
            <a:ext cx="436431" cy="800123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00418" y="5545997"/>
            <a:ext cx="492938" cy="526547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9771113" y="6074077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</a:t>
            </a:r>
            <a:endParaRPr lang="en-US" altLang="ja-JP" sz="600" dirty="0" smtClean="0"/>
          </a:p>
          <a:p>
            <a:r>
              <a:rPr lang="ja-JP" altLang="en-US" sz="600" dirty="0" smtClean="0"/>
              <a:t>ウェットティシュ </a:t>
            </a:r>
            <a:r>
              <a:rPr lang="en-US" altLang="ja-JP" sz="600" dirty="0"/>
              <a:t>10</a:t>
            </a:r>
            <a:r>
              <a:rPr lang="ja-JP" altLang="en-US" sz="600" dirty="0"/>
              <a:t>枚入り</a:t>
            </a:r>
            <a:endParaRPr kumimoji="1" lang="ja-JP" altLang="en-US" sz="600" dirty="0"/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19357" y="5333600"/>
            <a:ext cx="544290" cy="62492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78053" y="5257745"/>
            <a:ext cx="537070" cy="680476"/>
          </a:xfrm>
          <a:prstGeom prst="rect">
            <a:avLst/>
          </a:prstGeom>
        </p:spPr>
      </p:pic>
      <p:sp>
        <p:nvSpPr>
          <p:cNvPr id="91" name="テキスト ボックス 90"/>
          <p:cNvSpPr txBox="1"/>
          <p:nvPr/>
        </p:nvSpPr>
        <p:spPr>
          <a:xfrm>
            <a:off x="4980322" y="6011867"/>
            <a:ext cx="11721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 smtClean="0"/>
              <a:t>ソフトプラスチック手袋</a:t>
            </a:r>
            <a:endParaRPr lang="ja-JP" altLang="en-US" sz="700" dirty="0"/>
          </a:p>
        </p:txBody>
      </p:sp>
      <p:pic>
        <p:nvPicPr>
          <p:cNvPr id="92" name="図 9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4955" y="85757"/>
            <a:ext cx="4763036" cy="783394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399" y="6227318"/>
            <a:ext cx="8402300" cy="5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図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59" y="4460226"/>
            <a:ext cx="616522" cy="662618"/>
          </a:xfrm>
          <a:prstGeom prst="rect">
            <a:avLst/>
          </a:prstGeom>
        </p:spPr>
      </p:pic>
      <p:sp>
        <p:nvSpPr>
          <p:cNvPr id="96" name="テキスト ボックス 95"/>
          <p:cNvSpPr txBox="1"/>
          <p:nvPr/>
        </p:nvSpPr>
        <p:spPr>
          <a:xfrm>
            <a:off x="9434259" y="5099245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/>
              <a:t>3</a:t>
            </a:r>
            <a:r>
              <a:rPr lang="ja-JP" altLang="en-US" sz="700" dirty="0"/>
              <a:t>層マスク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074035" y="2007468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クリスマス商戦の対策に</a:t>
            </a:r>
            <a:endParaRPr kumimoji="1" lang="ja-JP" altLang="en-US" sz="11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714185" y="2013761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帰省・旅行時の交通機関に</a:t>
            </a:r>
            <a:endParaRPr kumimoji="1" lang="ja-JP" altLang="en-US" sz="11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374654" y="2007468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初詣、参拝への対策に</a:t>
            </a:r>
            <a:endParaRPr lang="ja-JP" altLang="en-US" sz="11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957970" y="2012924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各都道府県の成人式の準備に</a:t>
            </a:r>
            <a:endParaRPr lang="en-US" altLang="ja-JP" sz="1100" dirty="0" smtClean="0"/>
          </a:p>
        </p:txBody>
      </p:sp>
      <p:sp>
        <p:nvSpPr>
          <p:cNvPr id="84" name="楕円 83"/>
          <p:cNvSpPr/>
          <p:nvPr/>
        </p:nvSpPr>
        <p:spPr>
          <a:xfrm>
            <a:off x="4099323" y="1357906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角丸四角形吹き出し 81"/>
          <p:cNvSpPr/>
          <p:nvPr/>
        </p:nvSpPr>
        <p:spPr>
          <a:xfrm>
            <a:off x="5851470" y="229802"/>
            <a:ext cx="4381718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図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541" y="5325277"/>
            <a:ext cx="616522" cy="662618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 rot="5400000">
            <a:off x="2182148" y="392992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919492" y="5135317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高濃度アルコール</a:t>
            </a:r>
            <a:r>
              <a:rPr lang="en-US" altLang="ja-JP" sz="600" dirty="0"/>
              <a:t>75</a:t>
            </a:r>
            <a:r>
              <a:rPr lang="ja-JP" altLang="en-US" sz="600" dirty="0"/>
              <a:t>％</a:t>
            </a:r>
            <a:endParaRPr lang="en-US" altLang="ja-JP" sz="600" dirty="0"/>
          </a:p>
          <a:p>
            <a:r>
              <a:rPr lang="ja-JP" altLang="en-US" sz="600" dirty="0"/>
              <a:t>除菌アルコールスプレー</a:t>
            </a:r>
            <a:r>
              <a:rPr lang="en-US" altLang="ja-JP" sz="600" dirty="0"/>
              <a:t>100ml</a:t>
            </a:r>
            <a:endParaRPr lang="ja-JP" altLang="en-US" sz="600" dirty="0"/>
          </a:p>
        </p:txBody>
      </p:sp>
      <p:sp>
        <p:nvSpPr>
          <p:cNvPr id="63" name="右矢印 62"/>
          <p:cNvSpPr/>
          <p:nvPr/>
        </p:nvSpPr>
        <p:spPr>
          <a:xfrm rot="5400000">
            <a:off x="4835241" y="3927779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rot="5400000">
            <a:off x="7488334" y="3925483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5400000">
            <a:off x="10123600" y="392548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227541" y="5964296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/>
              <a:t>3</a:t>
            </a:r>
            <a:r>
              <a:rPr lang="ja-JP" altLang="en-US" sz="700" dirty="0"/>
              <a:t>層マスク</a:t>
            </a:r>
          </a:p>
        </p:txBody>
      </p:sp>
      <p:cxnSp>
        <p:nvCxnSpPr>
          <p:cNvPr id="75" name="直線コネクタ 7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楕円 89"/>
          <p:cNvSpPr/>
          <p:nvPr/>
        </p:nvSpPr>
        <p:spPr>
          <a:xfrm>
            <a:off x="569778" y="1359389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楕円 90"/>
          <p:cNvSpPr/>
          <p:nvPr/>
        </p:nvSpPr>
        <p:spPr>
          <a:xfrm>
            <a:off x="2349317" y="1360637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52031" y="139791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年末商戦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736442" y="14016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帰省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499122" y="139791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参拝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912366" y="302589"/>
            <a:ext cx="4330068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屋外でのイベントがなくても、</a:t>
            </a:r>
            <a:endParaRPr lang="en-US" altLang="ja-JP" sz="1400" dirty="0" smtClean="0"/>
          </a:p>
          <a:p>
            <a:r>
              <a:rPr lang="ja-JP" altLang="en-US" sz="1400" dirty="0" smtClean="0"/>
              <a:t>クリスマス等のイベントを家で過ごす為の</a:t>
            </a:r>
            <a:endParaRPr lang="en-US" altLang="ja-JP" sz="1400" dirty="0" smtClean="0"/>
          </a:p>
          <a:p>
            <a:r>
              <a:rPr lang="ja-JP" altLang="en-US" sz="1400" dirty="0" smtClean="0"/>
              <a:t>プレゼントやケーキ等の購入混雑が予想されます。</a:t>
            </a:r>
            <a:endParaRPr lang="en-US" altLang="ja-JP" sz="1400" dirty="0" smtClean="0"/>
          </a:p>
          <a:p>
            <a:endParaRPr lang="en-US" altLang="ja-JP" sz="900" dirty="0" smtClean="0"/>
          </a:p>
          <a:p>
            <a:r>
              <a:rPr lang="ja-JP" altLang="en-US" sz="1400" dirty="0" smtClean="0"/>
              <a:t>帰省や旅行で人の動きが予想できる交通機関や、</a:t>
            </a:r>
            <a:endParaRPr lang="en-US" altLang="ja-JP" sz="1400" dirty="0" smtClean="0"/>
          </a:p>
          <a:p>
            <a:r>
              <a:rPr lang="ja-JP" altLang="en-US" sz="1400" dirty="0" smtClean="0"/>
              <a:t>参拝、成人式等の対策も重要になります。</a:t>
            </a:r>
            <a:endParaRPr kumimoji="1" lang="ja-JP" altLang="en-US" sz="2000" dirty="0"/>
          </a:p>
        </p:txBody>
      </p:sp>
      <p:sp>
        <p:nvSpPr>
          <p:cNvPr id="99" name="テキスト ボックス 18"/>
          <p:cNvSpPr txBox="1"/>
          <p:nvPr/>
        </p:nvSpPr>
        <p:spPr>
          <a:xfrm>
            <a:off x="322788" y="868425"/>
            <a:ext cx="431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ea typeface="メイリオ" panose="020B0604030504040204" pitchFamily="50" charset="-128"/>
              </a:rPr>
              <a:t>「年末年始行事」</a:t>
            </a:r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286" y="4391579"/>
            <a:ext cx="231565" cy="767654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911" y="4480351"/>
            <a:ext cx="393830" cy="473163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323" y="4320971"/>
            <a:ext cx="256790" cy="550264"/>
          </a:xfrm>
          <a:prstGeom prst="rect">
            <a:avLst/>
          </a:prstGeom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599" y="4381864"/>
            <a:ext cx="370772" cy="427331"/>
          </a:xfrm>
          <a:prstGeom prst="rect">
            <a:avLst/>
          </a:prstGeom>
        </p:spPr>
      </p:pic>
      <p:sp>
        <p:nvSpPr>
          <p:cNvPr id="139" name="テキスト ボックス 138"/>
          <p:cNvSpPr txBox="1"/>
          <p:nvPr/>
        </p:nvSpPr>
        <p:spPr>
          <a:xfrm>
            <a:off x="1159403" y="4805802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/>
              <a:t>　プッシュポンプ</a:t>
            </a:r>
            <a:endParaRPr kumimoji="1" lang="ja-JP" altLang="en-US" sz="600" dirty="0"/>
          </a:p>
        </p:txBody>
      </p:sp>
      <p:pic>
        <p:nvPicPr>
          <p:cNvPr id="140" name="図 1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9279" y="5412316"/>
            <a:ext cx="256790" cy="550264"/>
          </a:xfrm>
          <a:prstGeom prst="rect">
            <a:avLst/>
          </a:prstGeom>
        </p:spPr>
      </p:pic>
      <p:pic>
        <p:nvPicPr>
          <p:cNvPr id="141" name="図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8555" y="5473209"/>
            <a:ext cx="370772" cy="427331"/>
          </a:xfrm>
          <a:prstGeom prst="rect">
            <a:avLst/>
          </a:prstGeom>
        </p:spPr>
      </p:pic>
      <p:sp>
        <p:nvSpPr>
          <p:cNvPr id="142" name="テキスト ボックス 141"/>
          <p:cNvSpPr txBox="1"/>
          <p:nvPr/>
        </p:nvSpPr>
        <p:spPr>
          <a:xfrm>
            <a:off x="9801553" y="5949114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/>
              <a:t>　プッシュポンプ</a:t>
            </a:r>
            <a:endParaRPr kumimoji="1" lang="ja-JP" altLang="en-US" sz="600" dirty="0"/>
          </a:p>
        </p:txBody>
      </p:sp>
      <p:grpSp>
        <p:nvGrpSpPr>
          <p:cNvPr id="143" name="グループ化 142"/>
          <p:cNvGrpSpPr/>
          <p:nvPr/>
        </p:nvGrpSpPr>
        <p:grpSpPr>
          <a:xfrm>
            <a:off x="1082458" y="5042610"/>
            <a:ext cx="1184940" cy="1240915"/>
            <a:chOff x="2558828" y="4570748"/>
            <a:chExt cx="1413512" cy="1480285"/>
          </a:xfrm>
        </p:grpSpPr>
        <p:pic>
          <p:nvPicPr>
            <p:cNvPr id="144" name="図 1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75109" y="4570748"/>
              <a:ext cx="275624" cy="1168270"/>
            </a:xfrm>
            <a:prstGeom prst="rect">
              <a:avLst/>
            </a:prstGeom>
          </p:spPr>
        </p:pic>
        <p:sp>
          <p:nvSpPr>
            <p:cNvPr id="145" name="テキスト ボックス 144"/>
            <p:cNvSpPr txBox="1"/>
            <p:nvPr/>
          </p:nvSpPr>
          <p:spPr>
            <a:xfrm>
              <a:off x="2558828" y="5720602"/>
              <a:ext cx="1413512" cy="33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" dirty="0"/>
                <a:t>高さ調節</a:t>
              </a:r>
              <a:r>
                <a:rPr lang="ja-JP" altLang="en-US" sz="600" dirty="0" smtClean="0"/>
                <a:t>できる</a:t>
              </a:r>
              <a:endParaRPr lang="en-US" altLang="ja-JP" sz="600" dirty="0" smtClean="0"/>
            </a:p>
            <a:p>
              <a:r>
                <a:rPr lang="ja-JP" altLang="en-US" sz="600" dirty="0" smtClean="0"/>
                <a:t>足踏み</a:t>
              </a:r>
              <a:r>
                <a:rPr lang="ja-JP" altLang="en-US" sz="600" dirty="0"/>
                <a:t>式アルコールスタンド</a:t>
              </a:r>
              <a:endParaRPr kumimoji="1" lang="ja-JP" altLang="en-US" sz="600" dirty="0"/>
            </a:p>
          </p:txBody>
        </p:sp>
        <p:pic>
          <p:nvPicPr>
            <p:cNvPr id="146" name="図 1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16850" y="4804251"/>
              <a:ext cx="731631" cy="544940"/>
            </a:xfrm>
            <a:prstGeom prst="rect">
              <a:avLst/>
            </a:prstGeom>
          </p:spPr>
        </p:pic>
        <p:sp>
          <p:nvSpPr>
            <p:cNvPr id="147" name="テキスト ボックス 146"/>
            <p:cNvSpPr txBox="1"/>
            <p:nvPr/>
          </p:nvSpPr>
          <p:spPr>
            <a:xfrm>
              <a:off x="3038403" y="4627784"/>
              <a:ext cx="908686" cy="201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 dirty="0" smtClean="0"/>
                <a:t>消毒推奨プレート付</a:t>
              </a:r>
              <a:endParaRPr kumimoji="1" lang="ja-JP" altLang="en-US" sz="500" dirty="0"/>
            </a:p>
          </p:txBody>
        </p:sp>
      </p:grpSp>
      <p:pic>
        <p:nvPicPr>
          <p:cNvPr id="148" name="図 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434876" y="4308365"/>
            <a:ext cx="509348" cy="719552"/>
          </a:xfrm>
          <a:prstGeom prst="rect">
            <a:avLst/>
          </a:prstGeom>
        </p:spPr>
      </p:pic>
      <p:sp>
        <p:nvSpPr>
          <p:cNvPr id="149" name="テキスト ボックス 148"/>
          <p:cNvSpPr txBox="1"/>
          <p:nvPr/>
        </p:nvSpPr>
        <p:spPr>
          <a:xfrm>
            <a:off x="2323747" y="5048703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150" name="図 1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070950" y="4268281"/>
            <a:ext cx="509348" cy="719552"/>
          </a:xfrm>
          <a:prstGeom prst="rect">
            <a:avLst/>
          </a:prstGeom>
        </p:spPr>
      </p:pic>
      <p:sp>
        <p:nvSpPr>
          <p:cNvPr id="151" name="テキスト ボックス 150"/>
          <p:cNvSpPr txBox="1"/>
          <p:nvPr/>
        </p:nvSpPr>
        <p:spPr>
          <a:xfrm>
            <a:off x="3911410" y="5012524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156" name="図 1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5462" y="4397992"/>
            <a:ext cx="331079" cy="648427"/>
          </a:xfrm>
          <a:prstGeom prst="rect">
            <a:avLst/>
          </a:prstGeom>
        </p:spPr>
      </p:pic>
      <p:sp>
        <p:nvSpPr>
          <p:cNvPr id="157" name="テキスト ボックス 156"/>
          <p:cNvSpPr txBox="1"/>
          <p:nvPr/>
        </p:nvSpPr>
        <p:spPr>
          <a:xfrm>
            <a:off x="6558351" y="5070287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非接触式温度計</a:t>
            </a:r>
            <a:endParaRPr kumimoji="1" lang="ja-JP" altLang="en-US" sz="700" dirty="0"/>
          </a:p>
        </p:txBody>
      </p:sp>
      <p:pic>
        <p:nvPicPr>
          <p:cNvPr id="158" name="図 1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46894" y="4442133"/>
            <a:ext cx="343762" cy="673267"/>
          </a:xfrm>
          <a:prstGeom prst="rect">
            <a:avLst/>
          </a:prstGeom>
        </p:spPr>
      </p:pic>
      <p:sp>
        <p:nvSpPr>
          <p:cNvPr id="159" name="テキスト ボックス 158"/>
          <p:cNvSpPr txBox="1"/>
          <p:nvPr/>
        </p:nvSpPr>
        <p:spPr>
          <a:xfrm>
            <a:off x="10411134" y="5113811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非接触式温度計</a:t>
            </a:r>
            <a:endParaRPr kumimoji="1" lang="ja-JP" altLang="en-US" sz="700" dirty="0"/>
          </a:p>
        </p:txBody>
      </p:sp>
      <p:cxnSp>
        <p:nvCxnSpPr>
          <p:cNvPr id="163" name="直線コネクタ 162"/>
          <p:cNvCxnSpPr/>
          <p:nvPr/>
        </p:nvCxnSpPr>
        <p:spPr>
          <a:xfrm flipH="1">
            <a:off x="3576532" y="1898902"/>
            <a:ext cx="54060" cy="440123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>
            <a:off x="8898816" y="1917801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6282802" y="1917510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図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3899" y="2277467"/>
            <a:ext cx="2291344" cy="1722147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51509" y="2256464"/>
            <a:ext cx="2311221" cy="1739679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2279" y="2256464"/>
            <a:ext cx="2330381" cy="1747238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76200" y="2265505"/>
            <a:ext cx="2293226" cy="1742465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989" y="4460246"/>
            <a:ext cx="393830" cy="473163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02330" y="4438919"/>
            <a:ext cx="606599" cy="600346"/>
          </a:xfrm>
          <a:prstGeom prst="rect">
            <a:avLst/>
          </a:prstGeom>
        </p:spPr>
      </p:pic>
      <p:sp>
        <p:nvSpPr>
          <p:cNvPr id="87" name="テキスト ボックス 86"/>
          <p:cNvSpPr txBox="1"/>
          <p:nvPr/>
        </p:nvSpPr>
        <p:spPr>
          <a:xfrm>
            <a:off x="7477286" y="5045572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アルコールスプレー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 smtClean="0"/>
              <a:t>　ホワイトノズル</a:t>
            </a:r>
            <a:endParaRPr kumimoji="1" lang="ja-JP" altLang="en-US" sz="600" dirty="0"/>
          </a:p>
        </p:txBody>
      </p:sp>
      <p:pic>
        <p:nvPicPr>
          <p:cNvPr id="88" name="図 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170536" y="5424758"/>
            <a:ext cx="509348" cy="719552"/>
          </a:xfrm>
          <a:prstGeom prst="rect">
            <a:avLst/>
          </a:prstGeom>
        </p:spPr>
      </p:pic>
      <p:sp>
        <p:nvSpPr>
          <p:cNvPr id="92" name="テキスト ボックス 91"/>
          <p:cNvSpPr txBox="1"/>
          <p:nvPr/>
        </p:nvSpPr>
        <p:spPr>
          <a:xfrm>
            <a:off x="6973164" y="6159709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86976" y="5337477"/>
            <a:ext cx="544290" cy="624926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5672" y="5261622"/>
            <a:ext cx="537070" cy="680476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2147941" y="6015744"/>
            <a:ext cx="11721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 smtClean="0"/>
              <a:t>ソフトプラスチック手袋</a:t>
            </a:r>
            <a:endParaRPr lang="ja-JP" altLang="en-US" sz="700" dirty="0"/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4955" y="85757"/>
            <a:ext cx="4763036" cy="783394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399" y="6227318"/>
            <a:ext cx="8402300" cy="5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テキスト ボックス 103"/>
          <p:cNvSpPr txBox="1"/>
          <p:nvPr/>
        </p:nvSpPr>
        <p:spPr>
          <a:xfrm>
            <a:off x="6422465" y="603427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自動</a:t>
            </a:r>
            <a:r>
              <a:rPr lang="ja-JP" altLang="en-US" sz="600" dirty="0" smtClean="0"/>
              <a:t>アルコールディスペンサー</a:t>
            </a:r>
            <a:endParaRPr lang="en-US" altLang="ja-JP" sz="600" dirty="0" smtClean="0"/>
          </a:p>
          <a:p>
            <a:r>
              <a:rPr lang="ja-JP" altLang="en-US" sz="600" dirty="0" smtClean="0"/>
              <a:t>（</a:t>
            </a:r>
            <a:r>
              <a:rPr lang="ja-JP" altLang="en-US" sz="600" dirty="0"/>
              <a:t>非接触タイプ）</a:t>
            </a:r>
            <a:endParaRPr kumimoji="1" lang="ja-JP" altLang="en-US" sz="6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460812" y="5173783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</a:t>
            </a:r>
            <a:endParaRPr lang="en-US" altLang="ja-JP" sz="600" dirty="0" smtClean="0"/>
          </a:p>
          <a:p>
            <a:r>
              <a:rPr lang="ja-JP" altLang="en-US" sz="600" dirty="0" smtClean="0"/>
              <a:t>詰め替え用 </a:t>
            </a:r>
            <a:r>
              <a:rPr lang="en-US" altLang="ja-JP" sz="600" dirty="0"/>
              <a:t>1L</a:t>
            </a:r>
            <a:endParaRPr kumimoji="1" lang="ja-JP" altLang="en-US" sz="600" dirty="0"/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18" y="4560908"/>
            <a:ext cx="393830" cy="473163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084" y="4348416"/>
            <a:ext cx="386748" cy="848132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1074035" y="1999079"/>
            <a:ext cx="1638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高速・</a:t>
            </a:r>
            <a:r>
              <a:rPr lang="en-US" altLang="ja-JP" sz="1100" dirty="0" smtClean="0"/>
              <a:t>PA</a:t>
            </a:r>
            <a:r>
              <a:rPr lang="ja-JP" altLang="en-US" sz="1100" dirty="0" smtClean="0"/>
              <a:t>の衛生対策に</a:t>
            </a:r>
            <a:endParaRPr kumimoji="1" lang="ja-JP" altLang="en-US" sz="11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714185" y="2005372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引っ越し・運送業の備品に</a:t>
            </a:r>
            <a:endParaRPr kumimoji="1" lang="ja-JP" altLang="en-US" sz="11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374654" y="1999079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宿泊施設の衛生対策に</a:t>
            </a:r>
            <a:endParaRPr lang="ja-JP" altLang="en-US" sz="11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8957970" y="2004535"/>
            <a:ext cx="2300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介護・医療施設等への継続支給に</a:t>
            </a:r>
            <a:endParaRPr lang="en-US" altLang="ja-JP" sz="1100" dirty="0" smtClean="0"/>
          </a:p>
        </p:txBody>
      </p:sp>
      <p:sp>
        <p:nvSpPr>
          <p:cNvPr id="82" name="角丸四角形吹き出し 81"/>
          <p:cNvSpPr/>
          <p:nvPr/>
        </p:nvSpPr>
        <p:spPr>
          <a:xfrm>
            <a:off x="5851470" y="229802"/>
            <a:ext cx="4381718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図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129" y="4536220"/>
            <a:ext cx="616522" cy="662618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 rot="5400000">
            <a:off x="2182148" y="392992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703064" y="5227209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高濃度アルコール</a:t>
            </a:r>
            <a:r>
              <a:rPr lang="en-US" altLang="ja-JP" sz="600" dirty="0"/>
              <a:t>75</a:t>
            </a:r>
            <a:r>
              <a:rPr lang="ja-JP" altLang="en-US" sz="600" dirty="0"/>
              <a:t>％</a:t>
            </a:r>
            <a:endParaRPr lang="en-US" altLang="ja-JP" sz="600" dirty="0"/>
          </a:p>
          <a:p>
            <a:r>
              <a:rPr lang="ja-JP" altLang="en-US" sz="600" dirty="0"/>
              <a:t>除菌アルコールスプレー</a:t>
            </a:r>
            <a:r>
              <a:rPr lang="en-US" altLang="ja-JP" sz="600" dirty="0"/>
              <a:t>100ml</a:t>
            </a:r>
            <a:endParaRPr lang="ja-JP" altLang="en-US" sz="600" dirty="0"/>
          </a:p>
        </p:txBody>
      </p:sp>
      <p:sp>
        <p:nvSpPr>
          <p:cNvPr id="63" name="右矢印 62"/>
          <p:cNvSpPr/>
          <p:nvPr/>
        </p:nvSpPr>
        <p:spPr>
          <a:xfrm rot="5400000">
            <a:off x="4835241" y="3927779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rot="5400000">
            <a:off x="7488334" y="3925483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 rot="5400000">
            <a:off x="10123600" y="3925482"/>
            <a:ext cx="235501" cy="5687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957795" y="5224703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/>
              <a:t>3</a:t>
            </a:r>
            <a:r>
              <a:rPr lang="ja-JP" altLang="en-US" sz="700" dirty="0"/>
              <a:t>層マスク</a:t>
            </a:r>
          </a:p>
        </p:txBody>
      </p:sp>
      <p:cxnSp>
        <p:nvCxnSpPr>
          <p:cNvPr id="75" name="直線コネクタ 7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18"/>
          <p:cNvSpPr txBox="1"/>
          <p:nvPr/>
        </p:nvSpPr>
        <p:spPr>
          <a:xfrm>
            <a:off x="322788" y="868425"/>
            <a:ext cx="431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ea typeface="メイリオ" panose="020B0604030504040204" pitchFamily="50" charset="-128"/>
              </a:rPr>
              <a:t>「物流インフラ・サービス業」</a:t>
            </a:r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032" y="4327629"/>
            <a:ext cx="266568" cy="883691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23" y="4467320"/>
            <a:ext cx="393830" cy="473163"/>
          </a:xfrm>
          <a:prstGeom prst="rect">
            <a:avLst/>
          </a:prstGeom>
        </p:spPr>
      </p:pic>
      <p:sp>
        <p:nvSpPr>
          <p:cNvPr id="86" name="楕円 85"/>
          <p:cNvSpPr/>
          <p:nvPr/>
        </p:nvSpPr>
        <p:spPr>
          <a:xfrm>
            <a:off x="569778" y="1359389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楕円 86"/>
          <p:cNvSpPr/>
          <p:nvPr/>
        </p:nvSpPr>
        <p:spPr>
          <a:xfrm>
            <a:off x="2349317" y="1360637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70953" y="139791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交通業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531259" y="14016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宿泊施設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103" name="楕円 102"/>
          <p:cNvSpPr/>
          <p:nvPr/>
        </p:nvSpPr>
        <p:spPr>
          <a:xfrm>
            <a:off x="4099323" y="1357906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293938" y="139791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ケア事業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877938" y="283649"/>
            <a:ext cx="43047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公共交通機関への衛生対策はもちろんですが、</a:t>
            </a:r>
            <a:endParaRPr lang="en-US" altLang="ja-JP" sz="1400" dirty="0" smtClean="0"/>
          </a:p>
          <a:p>
            <a:r>
              <a:rPr lang="ja-JP" altLang="en-US" sz="1400" dirty="0" smtClean="0"/>
              <a:t>宅配以外にも物流業や</a:t>
            </a:r>
            <a:r>
              <a:rPr lang="en-US" altLang="ja-JP" sz="1400" dirty="0" smtClean="0"/>
              <a:t>PA</a:t>
            </a:r>
            <a:r>
              <a:rPr lang="ja-JP" altLang="en-US" sz="1400" dirty="0" smtClean="0"/>
              <a:t>等、</a:t>
            </a:r>
            <a:endParaRPr lang="en-US" altLang="ja-JP" sz="1400" dirty="0" smtClean="0"/>
          </a:p>
          <a:p>
            <a:r>
              <a:rPr lang="ja-JP" altLang="en-US" sz="1400" dirty="0" smtClean="0"/>
              <a:t>インフラ面を支える事業でも需要はあります。</a:t>
            </a:r>
            <a:endParaRPr lang="en-US" altLang="ja-JP" sz="1400" dirty="0" smtClean="0"/>
          </a:p>
          <a:p>
            <a:endParaRPr lang="en-US" altLang="ja-JP" sz="200" dirty="0"/>
          </a:p>
          <a:p>
            <a:r>
              <a:rPr lang="ja-JP" altLang="en-US" sz="1400" dirty="0" smtClean="0"/>
              <a:t>また滞在施設としてホテル・旅館等の宿泊施設や、老人ホーム等介護施設へも継続的な、</a:t>
            </a:r>
            <a:endParaRPr lang="en-US" altLang="ja-JP" sz="1400" dirty="0" smtClean="0"/>
          </a:p>
          <a:p>
            <a:r>
              <a:rPr lang="ja-JP" altLang="en-US" sz="1400" dirty="0" smtClean="0"/>
              <a:t>衛生用品の支給が重要になります。</a:t>
            </a:r>
            <a:endParaRPr kumimoji="1" lang="ja-JP" altLang="en-US" sz="2000" dirty="0"/>
          </a:p>
        </p:txBody>
      </p:sp>
      <p:pic>
        <p:nvPicPr>
          <p:cNvPr id="110" name="図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5491" y="4283143"/>
            <a:ext cx="256790" cy="550264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767" y="4344036"/>
            <a:ext cx="370772" cy="427331"/>
          </a:xfrm>
          <a:prstGeom prst="rect">
            <a:avLst/>
          </a:prstGeom>
        </p:spPr>
      </p:pic>
      <p:sp>
        <p:nvSpPr>
          <p:cNvPr id="118" name="テキスト ボックス 117"/>
          <p:cNvSpPr txBox="1"/>
          <p:nvPr/>
        </p:nvSpPr>
        <p:spPr>
          <a:xfrm>
            <a:off x="1041699" y="4821031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しっかり除菌</a:t>
            </a:r>
            <a:r>
              <a:rPr lang="ja-JP" altLang="en-US" sz="600" dirty="0" smtClean="0"/>
              <a:t>アルコール</a:t>
            </a:r>
            <a:endParaRPr lang="en-US" altLang="ja-JP" sz="600" dirty="0" smtClean="0"/>
          </a:p>
          <a:p>
            <a:r>
              <a:rPr lang="en-US" altLang="ja-JP" sz="600" dirty="0" smtClean="0"/>
              <a:t>500ml</a:t>
            </a:r>
            <a:r>
              <a:rPr lang="ja-JP" altLang="en-US" sz="600" dirty="0"/>
              <a:t>　プッシュポンプ</a:t>
            </a:r>
            <a:endParaRPr kumimoji="1" lang="ja-JP" altLang="en-US" sz="600" dirty="0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2139524" y="4486704"/>
            <a:ext cx="1184940" cy="1240915"/>
            <a:chOff x="2558828" y="4570748"/>
            <a:chExt cx="1413512" cy="1480285"/>
          </a:xfrm>
        </p:grpSpPr>
        <p:pic>
          <p:nvPicPr>
            <p:cNvPr id="127" name="図 1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75109" y="4570748"/>
              <a:ext cx="275624" cy="1168270"/>
            </a:xfrm>
            <a:prstGeom prst="rect">
              <a:avLst/>
            </a:prstGeom>
          </p:spPr>
        </p:pic>
        <p:sp>
          <p:nvSpPr>
            <p:cNvPr id="128" name="テキスト ボックス 127"/>
            <p:cNvSpPr txBox="1"/>
            <p:nvPr/>
          </p:nvSpPr>
          <p:spPr>
            <a:xfrm>
              <a:off x="2558828" y="5720602"/>
              <a:ext cx="1413512" cy="33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" dirty="0"/>
                <a:t>高さ調節</a:t>
              </a:r>
              <a:r>
                <a:rPr lang="ja-JP" altLang="en-US" sz="600" dirty="0" smtClean="0"/>
                <a:t>できる</a:t>
              </a:r>
              <a:endParaRPr lang="en-US" altLang="ja-JP" sz="600" dirty="0" smtClean="0"/>
            </a:p>
            <a:p>
              <a:r>
                <a:rPr lang="ja-JP" altLang="en-US" sz="600" dirty="0" smtClean="0"/>
                <a:t>足踏み</a:t>
              </a:r>
              <a:r>
                <a:rPr lang="ja-JP" altLang="en-US" sz="600" dirty="0"/>
                <a:t>式アルコールスタンド</a:t>
              </a:r>
              <a:endParaRPr kumimoji="1" lang="ja-JP" altLang="en-US" sz="600" dirty="0"/>
            </a:p>
          </p:txBody>
        </p:sp>
        <p:pic>
          <p:nvPicPr>
            <p:cNvPr id="130" name="図 1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16850" y="4804251"/>
              <a:ext cx="731631" cy="544940"/>
            </a:xfrm>
            <a:prstGeom prst="rect">
              <a:avLst/>
            </a:prstGeom>
          </p:spPr>
        </p:pic>
        <p:sp>
          <p:nvSpPr>
            <p:cNvPr id="137" name="テキスト ボックス 136"/>
            <p:cNvSpPr txBox="1"/>
            <p:nvPr/>
          </p:nvSpPr>
          <p:spPr>
            <a:xfrm>
              <a:off x="2980141" y="4577538"/>
              <a:ext cx="87716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dirty="0" smtClean="0"/>
                <a:t>消毒推奨プレート付</a:t>
              </a:r>
              <a:endParaRPr kumimoji="1" lang="ja-JP" altLang="en-US" sz="600" dirty="0"/>
            </a:p>
          </p:txBody>
        </p:sp>
      </p:grpSp>
      <p:pic>
        <p:nvPicPr>
          <p:cNvPr id="138" name="図 1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492899" y="5210121"/>
            <a:ext cx="509348" cy="719552"/>
          </a:xfrm>
          <a:prstGeom prst="rect">
            <a:avLst/>
          </a:prstGeom>
        </p:spPr>
      </p:pic>
      <p:sp>
        <p:nvSpPr>
          <p:cNvPr id="139" name="テキスト ボックス 138"/>
          <p:cNvSpPr txBox="1"/>
          <p:nvPr/>
        </p:nvSpPr>
        <p:spPr>
          <a:xfrm>
            <a:off x="1381770" y="5950459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cxnSp>
        <p:nvCxnSpPr>
          <p:cNvPr id="154" name="直線コネクタ 153"/>
          <p:cNvCxnSpPr/>
          <p:nvPr/>
        </p:nvCxnSpPr>
        <p:spPr>
          <a:xfrm flipH="1">
            <a:off x="3576532" y="1898902"/>
            <a:ext cx="54060" cy="440123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8898816" y="1917801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6282802" y="1917510"/>
            <a:ext cx="1957" cy="4382331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図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2422" y="2251325"/>
            <a:ext cx="2340238" cy="1769155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3322" y="2265505"/>
            <a:ext cx="2296104" cy="1754975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7197" y="2273242"/>
            <a:ext cx="2318045" cy="1739679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22550" y="2273242"/>
            <a:ext cx="2340179" cy="1750521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5462" y="4397992"/>
            <a:ext cx="331079" cy="648427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6558351" y="5070287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非接触式温度計</a:t>
            </a:r>
            <a:endParaRPr kumimoji="1" lang="ja-JP" altLang="en-US" sz="7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0251768" y="6194726"/>
            <a:ext cx="12618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/>
              <a:t>不織布二層防護服フリーサイズ</a:t>
            </a:r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9502103" y="4403292"/>
            <a:ext cx="509348" cy="719552"/>
          </a:xfrm>
          <a:prstGeom prst="rect">
            <a:avLst/>
          </a:prstGeom>
        </p:spPr>
      </p:pic>
      <p:sp>
        <p:nvSpPr>
          <p:cNvPr id="90" name="テキスト ボックス 89"/>
          <p:cNvSpPr txBox="1"/>
          <p:nvPr/>
        </p:nvSpPr>
        <p:spPr>
          <a:xfrm>
            <a:off x="9337593" y="5109569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フェイスシールド</a:t>
            </a:r>
            <a:endParaRPr kumimoji="1" lang="ja-JP" altLang="en-US" sz="700" dirty="0"/>
          </a:p>
        </p:txBody>
      </p:sp>
      <p:pic>
        <p:nvPicPr>
          <p:cNvPr id="91" name="図 9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45774" y="4459595"/>
            <a:ext cx="343762" cy="673267"/>
          </a:xfrm>
          <a:prstGeom prst="rect">
            <a:avLst/>
          </a:prstGeom>
        </p:spPr>
      </p:pic>
      <p:sp>
        <p:nvSpPr>
          <p:cNvPr id="92" name="テキスト ボックス 91"/>
          <p:cNvSpPr txBox="1"/>
          <p:nvPr/>
        </p:nvSpPr>
        <p:spPr>
          <a:xfrm>
            <a:off x="10411134" y="5113811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/>
              <a:t>非接触式温度計</a:t>
            </a:r>
            <a:endParaRPr kumimoji="1" lang="ja-JP" altLang="en-US" sz="700" dirty="0"/>
          </a:p>
        </p:txBody>
      </p:sp>
      <p:pic>
        <p:nvPicPr>
          <p:cNvPr id="107" name="図 10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98135" y="5273470"/>
            <a:ext cx="401960" cy="792436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75765" y="5319976"/>
            <a:ext cx="428256" cy="42825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20258" y="5301737"/>
            <a:ext cx="324905" cy="89298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12079" y="5818744"/>
            <a:ext cx="485258" cy="217089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64454" y="5534806"/>
            <a:ext cx="438533" cy="503501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01274" y="5471612"/>
            <a:ext cx="432716" cy="548258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3717479" y="6042560"/>
            <a:ext cx="11721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 smtClean="0"/>
              <a:t>ソフトプラスチック手袋</a:t>
            </a:r>
            <a:endParaRPr lang="ja-JP" altLang="en-US" sz="700" dirty="0"/>
          </a:p>
        </p:txBody>
      </p:sp>
      <p:pic>
        <p:nvPicPr>
          <p:cNvPr id="97" name="図 9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89435" y="5525588"/>
            <a:ext cx="544290" cy="624926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48131" y="5449733"/>
            <a:ext cx="537070" cy="680476"/>
          </a:xfrm>
          <a:prstGeom prst="rect">
            <a:avLst/>
          </a:prstGeom>
        </p:spPr>
      </p:pic>
      <p:sp>
        <p:nvSpPr>
          <p:cNvPr id="102" name="テキスト ボックス 101"/>
          <p:cNvSpPr txBox="1"/>
          <p:nvPr/>
        </p:nvSpPr>
        <p:spPr>
          <a:xfrm>
            <a:off x="9150400" y="6203855"/>
            <a:ext cx="11721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 smtClean="0"/>
              <a:t>ソフトプラスチック手袋</a:t>
            </a:r>
            <a:endParaRPr lang="ja-JP" altLang="en-US" sz="700" dirty="0"/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4955" y="85757"/>
            <a:ext cx="4763036" cy="783394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399" y="6227318"/>
            <a:ext cx="8402300" cy="5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137" y="2390830"/>
            <a:ext cx="2367508" cy="161604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72" y="2390831"/>
            <a:ext cx="2360335" cy="180578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sp>
        <p:nvSpPr>
          <p:cNvPr id="36" name="角丸四角形吹き出し 35"/>
          <p:cNvSpPr/>
          <p:nvPr/>
        </p:nvSpPr>
        <p:spPr>
          <a:xfrm>
            <a:off x="5851470" y="229802"/>
            <a:ext cx="4381718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910306" y="316656"/>
            <a:ext cx="4331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衛生対策アイテムを用意することが定着化し、</a:t>
            </a:r>
            <a:endParaRPr kumimoji="1" lang="en-US" altLang="ja-JP" sz="1400" dirty="0"/>
          </a:p>
          <a:p>
            <a:r>
              <a:rPr lang="ja-JP" altLang="en-US" sz="1400" dirty="0"/>
              <a:t>企業ロゴを名入れするなど差別化が発生しています。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まだまだ必要な衛生対策アイテム。</a:t>
            </a:r>
            <a:endParaRPr lang="en-US" altLang="ja-JP" sz="1400" dirty="0"/>
          </a:p>
          <a:p>
            <a:r>
              <a:rPr lang="ja-JP" altLang="en-US" sz="1400" dirty="0"/>
              <a:t>名入れしたものを配布・設置することで、</a:t>
            </a:r>
            <a:endParaRPr lang="en-US" altLang="ja-JP" sz="1400" dirty="0"/>
          </a:p>
          <a:p>
            <a:r>
              <a:rPr lang="ja-JP" altLang="en-US" sz="1400" dirty="0"/>
              <a:t>企業</a:t>
            </a:r>
            <a:r>
              <a:rPr lang="en-US" altLang="ja-JP" sz="1400" dirty="0"/>
              <a:t>PR</a:t>
            </a:r>
            <a:r>
              <a:rPr lang="ja-JP" altLang="en-US" sz="1400" dirty="0"/>
              <a:t>としての役割も果たしています。</a:t>
            </a:r>
            <a:endParaRPr kumimoji="1" lang="ja-JP" altLang="en-US" sz="1400" dirty="0"/>
          </a:p>
        </p:txBody>
      </p:sp>
      <p:sp>
        <p:nvSpPr>
          <p:cNvPr id="120" name="テキスト ボックス 18"/>
          <p:cNvSpPr txBox="1"/>
          <p:nvPr/>
        </p:nvSpPr>
        <p:spPr>
          <a:xfrm>
            <a:off x="322788" y="868425"/>
            <a:ext cx="431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ea typeface="メイリオ" panose="020B0604030504040204" pitchFamily="50" charset="-128"/>
              </a:rPr>
              <a:t>「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企業備品・ノベルティ」</a:t>
            </a:r>
            <a:endParaRPr kumimoji="1"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59827" y="2129221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店舗の備品アイテムとして</a:t>
            </a:r>
            <a:endParaRPr kumimoji="1" lang="ja-JP" altLang="en-US" sz="11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617856" y="2129221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入会や購入特典に</a:t>
            </a:r>
            <a:endParaRPr lang="ja-JP" altLang="en-US" sz="11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484757" y="3932106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UV</a:t>
            </a:r>
            <a:r>
              <a:rPr lang="ja-JP" altLang="en-US" sz="1000" dirty="0"/>
              <a:t>除菌</a:t>
            </a:r>
            <a:r>
              <a:rPr lang="ja-JP" altLang="en-US" sz="1000" dirty="0" smtClean="0"/>
              <a:t>ボックス</a:t>
            </a:r>
            <a:endParaRPr kumimoji="1" lang="ja-JP" altLang="en-US" sz="1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905" y="2501706"/>
            <a:ext cx="1348969" cy="1290318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065191" y="3922826"/>
            <a:ext cx="26356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携帯用スプレーボトル</a:t>
            </a:r>
            <a:r>
              <a:rPr lang="en-US" altLang="ja-JP" sz="900" dirty="0"/>
              <a:t>10ml</a:t>
            </a:r>
            <a:r>
              <a:rPr lang="ja-JP" altLang="en-US" sz="900" dirty="0"/>
              <a:t>（アルコール対応）</a:t>
            </a:r>
            <a:endParaRPr kumimoji="1" lang="ja-JP" altLang="en-US" sz="9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6781" y="2578710"/>
            <a:ext cx="435120" cy="13256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5164" y="2601474"/>
            <a:ext cx="890759" cy="9339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6955" y="2601648"/>
            <a:ext cx="924981" cy="933735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3484757" y="2273774"/>
            <a:ext cx="2662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待ち時間に！</a:t>
            </a:r>
            <a:r>
              <a:rPr lang="en-US" altLang="ja-JP" sz="900" dirty="0" smtClean="0"/>
              <a:t>5</a:t>
            </a:r>
            <a:r>
              <a:rPr lang="ja-JP" altLang="en-US" sz="900" dirty="0"/>
              <a:t>分で</a:t>
            </a:r>
            <a:r>
              <a:rPr lang="en-US" altLang="ja-JP" sz="900" dirty="0"/>
              <a:t>99</a:t>
            </a:r>
            <a:r>
              <a:rPr lang="ja-JP" altLang="en-US" sz="900" dirty="0"/>
              <a:t>％除菌できる除菌ボックス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9141720" y="2271425"/>
            <a:ext cx="2662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アルコール対応！フル充填で約</a:t>
            </a:r>
            <a:r>
              <a:rPr lang="en-US" altLang="ja-JP" sz="900" dirty="0" smtClean="0"/>
              <a:t>100</a:t>
            </a:r>
            <a:r>
              <a:rPr lang="ja-JP" altLang="en-US" sz="900" dirty="0" smtClean="0"/>
              <a:t>回噴出可能</a:t>
            </a:r>
            <a:endParaRPr lang="ja-JP" altLang="en-US" sz="9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849189" y="4530095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キャンペーン特典に</a:t>
            </a:r>
            <a:endParaRPr kumimoji="1" lang="ja-JP" altLang="en-US" sz="11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274119" y="633298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/>
              <a:t>抗菌マスクケース</a:t>
            </a:r>
            <a:endParaRPr kumimoji="1" lang="ja-JP" altLang="en-US" sz="10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274119" y="4674648"/>
            <a:ext cx="3196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不織布マスク</a:t>
            </a:r>
            <a:r>
              <a:rPr lang="ja-JP" altLang="en-US" sz="900" dirty="0" smtClean="0"/>
              <a:t>を３枚収納できる抗菌剤入りマスクケース</a:t>
            </a:r>
            <a:endParaRPr lang="ja-JP" altLang="en-US" sz="900" dirty="0"/>
          </a:p>
        </p:txBody>
      </p:sp>
      <p:sp>
        <p:nvSpPr>
          <p:cNvPr id="82" name="楕円 81"/>
          <p:cNvSpPr/>
          <p:nvPr/>
        </p:nvSpPr>
        <p:spPr>
          <a:xfrm>
            <a:off x="569778" y="1359389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>
            <a:off x="2349317" y="1360637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973539" y="139791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備品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736439" y="14016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特典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86" name="楕円 85"/>
          <p:cNvSpPr/>
          <p:nvPr/>
        </p:nvSpPr>
        <p:spPr>
          <a:xfrm>
            <a:off x="4099323" y="1357906"/>
            <a:ext cx="1347188" cy="4095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088754" y="139791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キャンペーン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3125" y="5058913"/>
            <a:ext cx="1531925" cy="12886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5997" y="2652020"/>
            <a:ext cx="1330614" cy="104204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2100" y="4963885"/>
            <a:ext cx="1382035" cy="1415557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7905050" y="6379442"/>
            <a:ext cx="15023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 smtClean="0"/>
              <a:t>収納イメージ　</a:t>
            </a:r>
            <a:r>
              <a:rPr lang="en-US" altLang="ja-JP" sz="600" dirty="0" smtClean="0"/>
              <a:t>※</a:t>
            </a:r>
            <a:r>
              <a:rPr lang="ja-JP" altLang="en-US" sz="600" dirty="0" smtClean="0"/>
              <a:t>マスクは別売です。</a:t>
            </a:r>
            <a:endParaRPr lang="en-US" altLang="ja-JP" sz="6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4565" y="4826578"/>
            <a:ext cx="2140857" cy="178595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185" y="96787"/>
            <a:ext cx="4763328" cy="6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44109" y="3144114"/>
            <a:ext cx="6858000" cy="569772"/>
          </a:xfrm>
          <a:prstGeom prst="rect">
            <a:avLst/>
          </a:prstGeom>
        </p:spPr>
      </p:pic>
      <p:sp>
        <p:nvSpPr>
          <p:cNvPr id="36" name="角丸四角形吹き出し 35"/>
          <p:cNvSpPr/>
          <p:nvPr/>
        </p:nvSpPr>
        <p:spPr>
          <a:xfrm>
            <a:off x="5851470" y="229802"/>
            <a:ext cx="4381718" cy="1411573"/>
          </a:xfrm>
          <a:prstGeom prst="wedgeRoundRectCallout">
            <a:avLst>
              <a:gd name="adj1" fmla="val 57744"/>
              <a:gd name="adj2" fmla="val -1723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265" y="3337708"/>
            <a:ext cx="6858000" cy="182584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569777" y="1879046"/>
            <a:ext cx="11233169" cy="27575"/>
          </a:xfrm>
          <a:prstGeom prst="line">
            <a:avLst/>
          </a:prstGeom>
          <a:ln w="5715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43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8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910306" y="316656"/>
            <a:ext cx="4331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衛生対策アイテムを用意することが定着化し、</a:t>
            </a:r>
            <a:endParaRPr kumimoji="1" lang="en-US" altLang="ja-JP" sz="1400" dirty="0"/>
          </a:p>
          <a:p>
            <a:r>
              <a:rPr lang="ja-JP" altLang="en-US" sz="1400" dirty="0"/>
              <a:t>企業ロゴを名入れするなど差別化が発生しています。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まだまだ必要な衛生対策アイテム。</a:t>
            </a:r>
            <a:endParaRPr lang="en-US" altLang="ja-JP" sz="1400" dirty="0"/>
          </a:p>
          <a:p>
            <a:r>
              <a:rPr lang="ja-JP" altLang="en-US" sz="1400" dirty="0"/>
              <a:t>名入れしたものを配布・設置することで、</a:t>
            </a:r>
            <a:endParaRPr lang="en-US" altLang="ja-JP" sz="1400" dirty="0"/>
          </a:p>
          <a:p>
            <a:r>
              <a:rPr lang="ja-JP" altLang="en-US" sz="1400" dirty="0"/>
              <a:t>企業</a:t>
            </a:r>
            <a:r>
              <a:rPr lang="en-US" altLang="ja-JP" sz="1400" dirty="0"/>
              <a:t>PR</a:t>
            </a:r>
            <a:r>
              <a:rPr lang="ja-JP" altLang="en-US" sz="1400" dirty="0"/>
              <a:t>としての役割も果たしています。</a:t>
            </a:r>
            <a:endParaRPr kumimoji="1" lang="ja-JP" altLang="en-US" sz="1400" dirty="0"/>
          </a:p>
        </p:txBody>
      </p:sp>
      <p:graphicFrame>
        <p:nvGraphicFramePr>
          <p:cNvPr id="87" name="表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17072"/>
              </p:ext>
            </p:extLst>
          </p:nvPr>
        </p:nvGraphicFramePr>
        <p:xfrm>
          <a:off x="765289" y="6148111"/>
          <a:ext cx="3380239" cy="65682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6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UV</a:t>
                      </a:r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除菌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ボックス</a:t>
                      </a:r>
                      <a:endParaRPr kumimoji="1" lang="ja-JP" altLang="en-US" sz="9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4,800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8" name="表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08291"/>
              </p:ext>
            </p:extLst>
          </p:nvPr>
        </p:nvGraphicFramePr>
        <p:xfrm>
          <a:off x="4575666" y="6148111"/>
          <a:ext cx="3215373" cy="65682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2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非接触</a:t>
                      </a:r>
                      <a:r>
                        <a:rPr kumimoji="1" lang="ja-JP" altLang="en-US" sz="900" b="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温度計</a:t>
                      </a:r>
                      <a:endParaRPr kumimoji="1" lang="ja-JP" altLang="en-US" sz="900" b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9,800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" name="テキスト ボックス 90"/>
          <p:cNvSpPr txBox="1"/>
          <p:nvPr/>
        </p:nvSpPr>
        <p:spPr>
          <a:xfrm>
            <a:off x="4408464" y="4546974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>
                <a:latin typeface="+mn-ea"/>
              </a:rPr>
              <a:t>ハンディタイプの温度計</a:t>
            </a:r>
            <a:endParaRPr lang="en-US" altLang="ja-JP" sz="800" u="sng" dirty="0">
              <a:latin typeface="+mn-ea"/>
            </a:endParaRPr>
          </a:p>
        </p:txBody>
      </p:sp>
      <p:graphicFrame>
        <p:nvGraphicFramePr>
          <p:cNvPr id="92" name="表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72530"/>
              </p:ext>
            </p:extLst>
          </p:nvPr>
        </p:nvGraphicFramePr>
        <p:xfrm>
          <a:off x="8332059" y="6145426"/>
          <a:ext cx="3321182" cy="65682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5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自動</a:t>
                      </a:r>
                      <a:r>
                        <a:rPr kumimoji="1"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アルコールディスペンサー</a:t>
                      </a:r>
                      <a:endParaRPr kumimoji="1" lang="ja-JP" altLang="en-US" sz="900" b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3,600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4" name="テキスト ボックス 93"/>
          <p:cNvSpPr txBox="1"/>
          <p:nvPr/>
        </p:nvSpPr>
        <p:spPr>
          <a:xfrm>
            <a:off x="8218841" y="4559670"/>
            <a:ext cx="19287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>
                <a:latin typeface="+mn-ea"/>
              </a:rPr>
              <a:t>アルコール専用の自動ディスペンサー</a:t>
            </a:r>
            <a:endParaRPr lang="en-US" altLang="ja-JP" sz="800" u="sng" dirty="0">
              <a:latin typeface="+mn-ea"/>
            </a:endParaRPr>
          </a:p>
        </p:txBody>
      </p:sp>
      <p:graphicFrame>
        <p:nvGraphicFramePr>
          <p:cNvPr id="95" name="表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01075"/>
              </p:ext>
            </p:extLst>
          </p:nvPr>
        </p:nvGraphicFramePr>
        <p:xfrm>
          <a:off x="840999" y="3784848"/>
          <a:ext cx="3215373" cy="65682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2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フェイスシールド</a:t>
                      </a:r>
                      <a:endParaRPr kumimoji="1" lang="ja-JP" altLang="en-US" sz="9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150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200~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" name="テキスト ボックス 97"/>
          <p:cNvSpPr txBox="1"/>
          <p:nvPr/>
        </p:nvSpPr>
        <p:spPr>
          <a:xfrm>
            <a:off x="697068" y="2154477"/>
            <a:ext cx="35605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u="sng" dirty="0">
                <a:latin typeface="+mn-ea"/>
              </a:rPr>
              <a:t>PET</a:t>
            </a:r>
            <a:r>
              <a:rPr lang="ja-JP" altLang="en-US" sz="800" u="sng" dirty="0">
                <a:latin typeface="+mn-ea"/>
              </a:rPr>
              <a:t>素材でクリアな視界。長時間着用でも負担がかりにくい軽量素材使用</a:t>
            </a:r>
            <a:endParaRPr lang="en-US" altLang="ja-JP" sz="800" u="sng" dirty="0">
              <a:latin typeface="+mn-ea"/>
            </a:endParaRPr>
          </a:p>
        </p:txBody>
      </p:sp>
      <p:graphicFrame>
        <p:nvGraphicFramePr>
          <p:cNvPr id="99" name="表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46876"/>
              </p:ext>
            </p:extLst>
          </p:nvPr>
        </p:nvGraphicFramePr>
        <p:xfrm>
          <a:off x="4575666" y="3784848"/>
          <a:ext cx="3174535" cy="65682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816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携帯用スプレーボトル</a:t>
                      </a:r>
                      <a:r>
                        <a:rPr kumimoji="1" lang="en-US" altLang="ja-JP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10ml</a:t>
                      </a:r>
                      <a:endParaRPr kumimoji="1" lang="ja-JP" altLang="en-US" sz="900" b="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280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200~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" name="テキスト ボックス 99"/>
          <p:cNvSpPr txBox="1"/>
          <p:nvPr/>
        </p:nvSpPr>
        <p:spPr>
          <a:xfrm>
            <a:off x="4406257" y="2148967"/>
            <a:ext cx="19287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>
                <a:latin typeface="+mn-ea"/>
              </a:rPr>
              <a:t>アルコール専用の携帯用スプレー容器</a:t>
            </a:r>
            <a:endParaRPr lang="en-US" altLang="ja-JP" sz="800" u="sng" dirty="0">
              <a:latin typeface="+mn-ea"/>
            </a:endParaRPr>
          </a:p>
        </p:txBody>
      </p:sp>
      <p:graphicFrame>
        <p:nvGraphicFramePr>
          <p:cNvPr id="109" name="表 108">
            <a:extLst>
              <a:ext uri="{FF2B5EF4-FFF2-40B4-BE49-F238E27FC236}">
                <a16:creationId xmlns:a16="http://schemas.microsoft.com/office/drawing/2014/main" id="{C1FF2498-1F65-4634-A793-737D68B77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82465"/>
              </p:ext>
            </p:extLst>
          </p:nvPr>
        </p:nvGraphicFramePr>
        <p:xfrm>
          <a:off x="8279848" y="3777697"/>
          <a:ext cx="3614834" cy="656826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92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商品名</a:t>
                      </a: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飛沫防止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パーテーション（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枚セット）</a:t>
                      </a:r>
                      <a:endParaRPr kumimoji="1" lang="ja-JP" altLang="en-US" sz="9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商品上代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2,500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枚あたり）　￥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3,500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枚あたり）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加工ロット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各</a:t>
                      </a:r>
                      <a:r>
                        <a:rPr kumimoji="1"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endParaRPr kumimoji="1" lang="ja-JP" altLang="en-US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1782" marR="81782" marT="40891" marB="408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5F15B0A-09E4-4AE0-8EE6-45E8A6DE6C72}"/>
              </a:ext>
            </a:extLst>
          </p:cNvPr>
          <p:cNvSpPr txBox="1"/>
          <p:nvPr/>
        </p:nvSpPr>
        <p:spPr>
          <a:xfrm>
            <a:off x="8284343" y="2134920"/>
            <a:ext cx="19287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>
                <a:latin typeface="+mn-ea"/>
              </a:rPr>
              <a:t>強い、安い　飛沫防止パーテーション</a:t>
            </a:r>
            <a:endParaRPr lang="en-US" altLang="ja-JP" sz="800" u="sng" dirty="0">
              <a:latin typeface="+mn-ea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49947CBD-C214-427D-8E19-A28F56ABBC3E}"/>
              </a:ext>
            </a:extLst>
          </p:cNvPr>
          <p:cNvSpPr txBox="1"/>
          <p:nvPr/>
        </p:nvSpPr>
        <p:spPr>
          <a:xfrm>
            <a:off x="744167" y="4537283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u="sng" dirty="0">
                <a:latin typeface="+mn-ea"/>
              </a:rPr>
              <a:t>スマホやマスクなど</a:t>
            </a:r>
            <a:r>
              <a:rPr lang="ja-JP" altLang="en-US" sz="800" u="sng" dirty="0" smtClean="0">
                <a:latin typeface="+mn-ea"/>
              </a:rPr>
              <a:t>の除菌に</a:t>
            </a:r>
            <a:endParaRPr lang="en-US" altLang="ja-JP" sz="800" u="sng" dirty="0">
              <a:latin typeface="+mn-ea"/>
            </a:endParaRPr>
          </a:p>
        </p:txBody>
      </p:sp>
      <p:sp>
        <p:nvSpPr>
          <p:cNvPr id="120" name="テキスト ボックス 18"/>
          <p:cNvSpPr txBox="1"/>
          <p:nvPr/>
        </p:nvSpPr>
        <p:spPr>
          <a:xfrm>
            <a:off x="322788" y="868425"/>
            <a:ext cx="431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ea typeface="メイリオ" panose="020B0604030504040204" pitchFamily="50" charset="-128"/>
              </a:rPr>
              <a:t>「</a:t>
            </a:r>
            <a:r>
              <a:rPr lang="ja-JP" altLang="en-US" sz="2000" dirty="0" smtClean="0">
                <a:ea typeface="メイリオ" panose="020B0604030504040204" pitchFamily="50" charset="-128"/>
              </a:rPr>
              <a:t>企業備品・店舗ノベルティ」</a:t>
            </a:r>
            <a:endParaRPr kumimoji="1"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147" y="187980"/>
            <a:ext cx="1066719" cy="1629216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09" y="2601947"/>
            <a:ext cx="1418572" cy="1003912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55F787E6-5713-46FD-AAD3-A84F70A29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45" y="4915847"/>
            <a:ext cx="1164787" cy="1164787"/>
          </a:xfrm>
          <a:prstGeom prst="rect">
            <a:avLst/>
          </a:prstGeom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F5A9BA9A-0238-4AFB-AD06-4184D400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18" y="4796986"/>
            <a:ext cx="1295325" cy="12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050A23B6-1365-4DD7-8A5F-DB39F673E1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1243" y="4915847"/>
            <a:ext cx="1419161" cy="1116717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3351" y="2471586"/>
            <a:ext cx="411682" cy="1254284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6684" y="3063725"/>
            <a:ext cx="607729" cy="560981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4594" y="2686050"/>
            <a:ext cx="1176735" cy="347233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8912" y="2472790"/>
            <a:ext cx="1255423" cy="1255423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84311" y="2507237"/>
            <a:ext cx="889063" cy="1112976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20320" y="3311502"/>
            <a:ext cx="562823" cy="292668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22501" y="4892208"/>
            <a:ext cx="581465" cy="1184308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38671" y="5159175"/>
            <a:ext cx="802925" cy="213823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9097" y="4809862"/>
            <a:ext cx="667978" cy="1294207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98451" y="5190253"/>
            <a:ext cx="673882" cy="929958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21589" y="2985249"/>
            <a:ext cx="824030" cy="758975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5400000">
            <a:off x="6231067" y="2788994"/>
            <a:ext cx="905001" cy="295316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78983" y="2742757"/>
            <a:ext cx="704948" cy="666843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10384" y="3407537"/>
            <a:ext cx="604386" cy="185965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30445" y="3513485"/>
            <a:ext cx="552748" cy="181370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44585" y="3094696"/>
            <a:ext cx="601580" cy="630721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44584" y="2448131"/>
            <a:ext cx="601580" cy="607273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29210" y="4961428"/>
            <a:ext cx="496305" cy="823140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9577" y="4961428"/>
            <a:ext cx="1247228" cy="976745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85427" y="5896168"/>
            <a:ext cx="547192" cy="180348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72414" y="4922350"/>
            <a:ext cx="636069" cy="980777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462121" y="5375825"/>
            <a:ext cx="646493" cy="682914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279611" y="5023506"/>
            <a:ext cx="533548" cy="632353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279611" y="5704115"/>
            <a:ext cx="625618" cy="315482"/>
          </a:xfrm>
          <a:prstGeom prst="rect">
            <a:avLst/>
          </a:prstGeom>
        </p:spPr>
      </p:pic>
      <p:sp>
        <p:nvSpPr>
          <p:cNvPr id="105" name="楕円 104"/>
          <p:cNvSpPr/>
          <p:nvPr/>
        </p:nvSpPr>
        <p:spPr>
          <a:xfrm>
            <a:off x="659042" y="1228690"/>
            <a:ext cx="1603489" cy="5651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6" name="楕円 105"/>
          <p:cNvSpPr/>
          <p:nvPr/>
        </p:nvSpPr>
        <p:spPr>
          <a:xfrm>
            <a:off x="2666783" y="1243714"/>
            <a:ext cx="1603489" cy="548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164732" y="148564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1"/>
                </a:solidFill>
              </a:rPr>
              <a:t>2</a:t>
            </a:r>
            <a:r>
              <a:rPr kumimoji="1" lang="ja-JP" altLang="en-US" sz="1400" b="1" dirty="0" smtClean="0">
                <a:solidFill>
                  <a:schemeClr val="bg1"/>
                </a:solidFill>
              </a:rPr>
              <a:t>週間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024232" y="127939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</a:rPr>
              <a:t>最短納期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3C48A19-DAD3-4B5F-9912-705A7435E5B6}"/>
              </a:ext>
            </a:extLst>
          </p:cNvPr>
          <p:cNvSpPr txBox="1"/>
          <p:nvPr/>
        </p:nvSpPr>
        <p:spPr>
          <a:xfrm>
            <a:off x="3408197" y="1906607"/>
            <a:ext cx="55563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u="sng" dirty="0">
                <a:solidFill>
                  <a:srgbClr val="FF0000"/>
                </a:solidFill>
                <a:latin typeface="+mn-ea"/>
              </a:rPr>
              <a:t>【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印刷加工に</a:t>
            </a:r>
            <a:r>
              <a:rPr lang="ja-JP" altLang="en-US" sz="800" b="1" u="sng" dirty="0" smtClean="0">
                <a:solidFill>
                  <a:srgbClr val="FF0000"/>
                </a:solidFill>
                <a:latin typeface="+mn-ea"/>
              </a:rPr>
              <a:t>は加工費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他、版代等がかかります</a:t>
            </a:r>
            <a:r>
              <a:rPr lang="ja-JP" altLang="en-US" sz="800" b="1" u="sng" dirty="0" smtClean="0">
                <a:solidFill>
                  <a:srgbClr val="FF0000"/>
                </a:solidFill>
                <a:latin typeface="+mn-ea"/>
              </a:rPr>
              <a:t>。詳しく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800" b="1" u="sng" dirty="0">
                <a:solidFill>
                  <a:srgbClr val="FF0000"/>
                </a:solidFill>
                <a:latin typeface="+mn-ea"/>
              </a:rPr>
              <a:t>EC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サイトもしく</a:t>
            </a:r>
            <a:r>
              <a:rPr lang="ja-JP" altLang="en-US" sz="800" b="1" u="sng" dirty="0" smtClean="0">
                <a:solidFill>
                  <a:srgbClr val="FF0000"/>
                </a:solidFill>
                <a:latin typeface="+mn-ea"/>
              </a:rPr>
              <a:t>はスタッフ迄お問い合わせ</a:t>
            </a:r>
            <a:r>
              <a:rPr lang="ja-JP" altLang="en-US" sz="800" b="1" u="sng" dirty="0">
                <a:solidFill>
                  <a:srgbClr val="FF0000"/>
                </a:solidFill>
                <a:latin typeface="+mn-ea"/>
              </a:rPr>
              <a:t>ください</a:t>
            </a:r>
            <a:r>
              <a:rPr lang="en-US" altLang="ja-JP" sz="800" b="1" u="sng" dirty="0">
                <a:solidFill>
                  <a:srgbClr val="FF0000"/>
                </a:solidFill>
                <a:latin typeface="+mn-ea"/>
              </a:rPr>
              <a:t>】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44548" y="1312233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最低ロット</a:t>
            </a:r>
            <a:r>
              <a:rPr lang="en-US" altLang="ja-JP" sz="1400" b="1" dirty="0">
                <a:solidFill>
                  <a:schemeClr val="bg1"/>
                </a:solidFill>
              </a:rPr>
              <a:t>5</a:t>
            </a:r>
            <a:r>
              <a:rPr lang="ja-JP" altLang="en-US" sz="1400" b="1" dirty="0">
                <a:solidFill>
                  <a:schemeClr val="bg1"/>
                </a:solidFill>
              </a:rPr>
              <a:t>個～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28611" y="1529659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00" b="1" dirty="0" smtClean="0">
                <a:solidFill>
                  <a:schemeClr val="bg1"/>
                </a:solidFill>
              </a:rPr>
              <a:t>詳しくは加工ロットにて</a:t>
            </a:r>
            <a:endParaRPr kumimoji="1" lang="en-US" altLang="ja-JP" sz="800" b="1" dirty="0">
              <a:solidFill>
                <a:schemeClr val="bg1"/>
              </a:solidFill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08185" y="96787"/>
            <a:ext cx="4763328" cy="6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1443</Words>
  <Application>Microsoft Office PowerPoint</Application>
  <PresentationFormat>ワイド画面</PresentationFormat>
  <Paragraphs>336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富宇賀　聖也</dc:creator>
  <cp:lastModifiedBy>富宇賀　聖也</cp:lastModifiedBy>
  <cp:revision>210</cp:revision>
  <dcterms:created xsi:type="dcterms:W3CDTF">2020-10-27T10:59:46Z</dcterms:created>
  <dcterms:modified xsi:type="dcterms:W3CDTF">2020-11-06T00:06:38Z</dcterms:modified>
</cp:coreProperties>
</file>